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7567" r:id="rId3"/>
    <p:sldId id="7588" r:id="rId5"/>
    <p:sldId id="7590" r:id="rId6"/>
    <p:sldId id="7574" r:id="rId7"/>
    <p:sldId id="7575" r:id="rId8"/>
    <p:sldId id="7570" r:id="rId9"/>
    <p:sldId id="7569" r:id="rId10"/>
    <p:sldId id="7572" r:id="rId11"/>
    <p:sldId id="7591" r:id="rId12"/>
    <p:sldId id="7573" r:id="rId13"/>
    <p:sldId id="7594" r:id="rId14"/>
    <p:sldId id="7577" r:id="rId15"/>
    <p:sldId id="7593" r:id="rId16"/>
  </p:sldIdLst>
  <p:sldSz cx="12192000" cy="6858000"/>
  <p:notesSz cx="6858000" cy="9144000"/>
  <p:embeddedFontLst>
    <p:embeddedFont>
      <p:font typeface="黑体" panose="02010609060101010101" pitchFamily="49" charset="-122"/>
      <p:regular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wdp>
</file>

<file path=ppt/media/image4.png>
</file>

<file path=ppt/media/image5.wdp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12E2C911-F105-4CBA-A1B3-D28810A5B48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FCC197BA-6A12-459F-A16D-FFE5303C0221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黑体" panose="02010609060101010101" pitchFamily="49" charset="-122"/>
        <a:ea typeface="黑体" panose="02010609060101010101" pitchFamily="49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78F89-38FF-4EEE-A43E-40AA53C4A3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78F89-38FF-4EEE-A43E-40AA53C4A3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78F89-38FF-4EEE-A43E-40AA53C4A3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78F89-38FF-4EEE-A43E-40AA53C4A3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649C4-DF96-4AB7-8EFA-C60B664AC0E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microsoft.com/office/2007/relationships/hdphoto" Target="../media/image5.wdp"/><Relationship Id="rId5" Type="http://schemas.openxmlformats.org/officeDocument/2006/relationships/image" Target="../media/image4.png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41E7DF">
                  <a:alpha val="85000"/>
                </a:srgbClr>
              </a:gs>
              <a:gs pos="80000">
                <a:srgbClr val="356EC3">
                  <a:alpha val="84706"/>
                </a:srgbClr>
              </a:gs>
              <a:gs pos="20000">
                <a:srgbClr val="449FBC">
                  <a:alpha val="85000"/>
                </a:srgbClr>
              </a:gs>
              <a:gs pos="100000">
                <a:srgbClr val="2E5FA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pic>
        <p:nvPicPr>
          <p:cNvPr id="13" name="图片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37" t="8884" r="1225" b="24806"/>
          <a:stretch>
            <a:fillRect/>
          </a:stretch>
        </p:blipFill>
        <p:spPr>
          <a:xfrm flipV="1">
            <a:off x="0" y="0"/>
            <a:ext cx="12192001" cy="3960000"/>
          </a:xfrm>
          <a:prstGeom prst="rect">
            <a:avLst/>
          </a:prstGeom>
        </p:spPr>
      </p:pic>
      <p:sp>
        <p:nvSpPr>
          <p:cNvPr id="14" name="矩形"/>
          <p:cNvSpPr/>
          <p:nvPr userDrawn="1"/>
        </p:nvSpPr>
        <p:spPr>
          <a:xfrm>
            <a:off x="1492043" y="4512085"/>
            <a:ext cx="2160000" cy="1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16" name="文本"/>
          <p:cNvSpPr/>
          <p:nvPr userDrawn="1"/>
        </p:nvSpPr>
        <p:spPr>
          <a:xfrm>
            <a:off x="1392001" y="2740137"/>
            <a:ext cx="1579984" cy="707886"/>
          </a:xfrm>
          <a:prstGeom prst="rect">
            <a:avLst/>
          </a:prstGeom>
        </p:spPr>
        <p:txBody>
          <a:bodyPr wrap="none" anchor="ctr" anchorCtr="1">
            <a:spAutoFit/>
          </a:bodyPr>
          <a:lstStyle/>
          <a:p>
            <a:r>
              <a:rPr lang="en-US" altLang="zh-CN" sz="4000" spc="150" dirty="0">
                <a:solidFill>
                  <a:schemeClr val="accent6"/>
                </a:solidFill>
                <a:ea typeface="+mj-ea"/>
              </a:rPr>
              <a:t>PART</a:t>
            </a:r>
            <a:endParaRPr lang="zh-CN" altLang="en-US" sz="4000" spc="150" dirty="0">
              <a:solidFill>
                <a:schemeClr val="accent6"/>
              </a:solidFill>
              <a:ea typeface="+mj-ea"/>
            </a:endParaRPr>
          </a:p>
        </p:txBody>
      </p:sp>
      <p:sp>
        <p:nvSpPr>
          <p:cNvPr id="18" name="文本占位符"/>
          <p:cNvSpPr>
            <a:spLocks noGrp="1"/>
          </p:cNvSpPr>
          <p:nvPr>
            <p:ph type="body" sz="quarter" idx="12" hasCustomPrompt="1"/>
          </p:nvPr>
        </p:nvSpPr>
        <p:spPr>
          <a:xfrm>
            <a:off x="1415447" y="4700858"/>
            <a:ext cx="7200000" cy="373628"/>
          </a:xfrm>
          <a:prstGeom prst="rect">
            <a:avLst/>
          </a:prstGeom>
        </p:spPr>
        <p:txBody>
          <a:bodyPr wrap="square" lIns="144000" anchor="t">
            <a:spAutoFit/>
          </a:bodyPr>
          <a:lstStyle>
            <a:lvl1pPr marL="0" indent="0" algn="l">
              <a:lnSpc>
                <a:spcPct val="150000"/>
              </a:lnSpc>
              <a:buNone/>
              <a:defRPr sz="1400" b="0" spc="200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zh-CN" altLang="en-US" dirty="0"/>
              <a:t>单击此处添加您的文字内容</a:t>
            </a:r>
            <a:endParaRPr lang="zh-CN" altLang="en-US" dirty="0"/>
          </a:p>
        </p:txBody>
      </p:sp>
      <p:sp>
        <p:nvSpPr>
          <p:cNvPr id="19" name="标题占位符"/>
          <p:cNvSpPr>
            <a:spLocks noGrp="1"/>
          </p:cNvSpPr>
          <p:nvPr>
            <p:ph type="body" sz="quarter" idx="11" hasCustomPrompt="1"/>
          </p:nvPr>
        </p:nvSpPr>
        <p:spPr>
          <a:xfrm>
            <a:off x="1392001" y="3633427"/>
            <a:ext cx="7200000" cy="707886"/>
          </a:xfrm>
          <a:prstGeom prst="rect">
            <a:avLst/>
          </a:prstGeom>
        </p:spPr>
        <p:txBody>
          <a:bodyPr wrap="square" lIns="144000" anchor="ctr">
            <a:spAutoFit/>
          </a:bodyPr>
          <a:lstStyle>
            <a:lvl1pPr marL="0" indent="0" algn="l">
              <a:lnSpc>
                <a:spcPct val="100000"/>
              </a:lnSpc>
              <a:buNone/>
              <a:defRPr lang="zh-CN" altLang="en-US" sz="4000" b="1" spc="400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zh-CN" altLang="en-US" dirty="0"/>
              <a:t>添加标题</a:t>
            </a:r>
            <a:endParaRPr lang="zh-CN" altLang="en-US" dirty="0"/>
          </a:p>
        </p:txBody>
      </p:sp>
      <p:sp>
        <p:nvSpPr>
          <p:cNvPr id="20" name="数字占位符"/>
          <p:cNvSpPr>
            <a:spLocks noGrp="1"/>
          </p:cNvSpPr>
          <p:nvPr>
            <p:ph type="body" sz="quarter" idx="10" hasCustomPrompt="1"/>
          </p:nvPr>
        </p:nvSpPr>
        <p:spPr>
          <a:xfrm>
            <a:off x="3197826" y="2732667"/>
            <a:ext cx="1620000" cy="707886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>
            <a:lvl1pPr marL="0" indent="0" algn="l">
              <a:lnSpc>
                <a:spcPct val="100000"/>
              </a:lnSpc>
              <a:buFontTx/>
              <a:buNone/>
              <a:defRPr lang="zh-CN" altLang="en-US" sz="4000" b="0" i="0" u="none" spc="400" baseline="0" dirty="0">
                <a:solidFill>
                  <a:schemeClr val="accent6"/>
                </a:solidFill>
                <a:effectLst/>
                <a:latin typeface="+mn-lt"/>
                <a:ea typeface="+mj-ea"/>
                <a:cs typeface="Arial" panose="020B0604020202090204" pitchFamily="34" charset="0"/>
              </a:defRPr>
            </a:lvl1pPr>
          </a:lstStyle>
          <a:p>
            <a:pPr marL="0" lvl="0"/>
            <a:r>
              <a:rPr lang="en-US" altLang="zh-CN" dirty="0"/>
              <a:t>01</a:t>
            </a:r>
            <a:endParaRPr lang="zh-CN" altLang="en-US" dirty="0"/>
          </a:p>
        </p:txBody>
      </p:sp>
      <p:pic>
        <p:nvPicPr>
          <p:cNvPr id="15" name="LOGO"/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34833" y="279725"/>
            <a:ext cx="1152000" cy="4723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"/>
          <p:cNvSpPr/>
          <p:nvPr userDrawn="1"/>
        </p:nvSpPr>
        <p:spPr>
          <a:xfrm>
            <a:off x="5898000" y="791095"/>
            <a:ext cx="396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5" name="标题占位符"/>
          <p:cNvSpPr>
            <a:spLocks noGrp="1"/>
          </p:cNvSpPr>
          <p:nvPr>
            <p:ph type="body" sz="quarter" idx="10" hasCustomPrompt="1"/>
          </p:nvPr>
        </p:nvSpPr>
        <p:spPr>
          <a:xfrm>
            <a:off x="1596000" y="185409"/>
            <a:ext cx="9000000" cy="4308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zh-CN" altLang="en-US" sz="2200" b="0" spc="150" baseline="0" dirty="0" smtClean="0">
                <a:solidFill>
                  <a:schemeClr val="accent3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zh-CN" altLang="en-US" dirty="0"/>
              <a:t>添加您的标题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（无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jpeg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jpeg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2.jpe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41E7DF">
                  <a:alpha val="85000"/>
                </a:srgbClr>
              </a:gs>
              <a:gs pos="80000">
                <a:srgbClr val="356EC3">
                  <a:alpha val="84706"/>
                </a:srgbClr>
              </a:gs>
              <a:gs pos="20000">
                <a:srgbClr val="449FBC">
                  <a:alpha val="85000"/>
                </a:srgbClr>
              </a:gs>
              <a:gs pos="100000">
                <a:srgbClr val="2E5FA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pic>
        <p:nvPicPr>
          <p:cNvPr id="10" name="图片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37" t="8884" r="1225" b="24806"/>
          <a:stretch>
            <a:fillRect/>
          </a:stretch>
        </p:blipFill>
        <p:spPr>
          <a:xfrm flipV="1">
            <a:off x="0" y="0"/>
            <a:ext cx="12192001" cy="3960000"/>
          </a:xfrm>
          <a:prstGeom prst="rect">
            <a:avLst/>
          </a:prstGeom>
        </p:spPr>
      </p:pic>
      <p:sp>
        <p:nvSpPr>
          <p:cNvPr id="19" name="矩形"/>
          <p:cNvSpPr/>
          <p:nvPr/>
        </p:nvSpPr>
        <p:spPr>
          <a:xfrm>
            <a:off x="1245858" y="5448987"/>
            <a:ext cx="2160000" cy="1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26" name="文本"/>
          <p:cNvSpPr/>
          <p:nvPr/>
        </p:nvSpPr>
        <p:spPr>
          <a:xfrm>
            <a:off x="1119496" y="4978813"/>
            <a:ext cx="3972560" cy="275590"/>
          </a:xfrm>
          <a:prstGeom prst="rect">
            <a:avLst/>
          </a:prstGeom>
          <a:noFill/>
          <a:ln>
            <a:noFill/>
          </a:ln>
        </p:spPr>
        <p:txBody>
          <a:bodyPr wrap="none" lIns="144000" rtlCol="0">
            <a:spAutoFit/>
          </a:bodyPr>
          <a:lstStyle/>
          <a:p>
            <a:pPr defTabSz="913765"/>
            <a:r>
              <a:rPr lang="zh-CN" altLang="en-US" sz="1200" b="1" spc="25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目的 </a:t>
            </a:r>
            <a:r>
              <a:rPr lang="en-US" altLang="zh-CN" sz="1200" b="1" spc="25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| </a:t>
            </a:r>
            <a:r>
              <a:rPr lang="zh-CN" altLang="en-US" sz="1200" b="1" spc="25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问题 </a:t>
            </a:r>
            <a:r>
              <a:rPr lang="en-US" altLang="zh-CN" sz="1200" b="1" spc="25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| </a:t>
            </a:r>
            <a:r>
              <a:rPr lang="zh-CN" altLang="en-US" sz="1200" b="1" spc="25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改变思维 </a:t>
            </a:r>
            <a:r>
              <a:rPr lang="en-US" altLang="zh-CN" sz="1200" b="1" spc="25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| </a:t>
            </a:r>
            <a:r>
              <a:rPr lang="zh-CN" altLang="en-US" sz="1200" b="1" spc="25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管理事 </a:t>
            </a:r>
            <a:r>
              <a:rPr lang="en-US" altLang="zh-CN" sz="1200" b="1" spc="25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| </a:t>
            </a:r>
            <a:r>
              <a:rPr lang="zh-CN" altLang="en-US" sz="1200" b="1" spc="25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管理人</a:t>
            </a:r>
            <a:endParaRPr lang="zh-CN" altLang="en-US" sz="1200" b="1" spc="250" dirty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</p:txBody>
      </p:sp>
      <p:sp>
        <p:nvSpPr>
          <p:cNvPr id="20" name="文本"/>
          <p:cNvSpPr/>
          <p:nvPr/>
        </p:nvSpPr>
        <p:spPr>
          <a:xfrm>
            <a:off x="1134224" y="5670445"/>
            <a:ext cx="19735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spc="200" dirty="0">
                <a:solidFill>
                  <a:schemeClr val="accent6"/>
                </a:solidFill>
              </a:rPr>
              <a:t>xxx</a:t>
            </a:r>
            <a:r>
              <a:rPr lang="zh-CN" altLang="en-US" sz="1600" b="1" spc="200" dirty="0">
                <a:solidFill>
                  <a:schemeClr val="accent6"/>
                </a:solidFill>
              </a:rPr>
              <a:t>科技有限公司</a:t>
            </a:r>
            <a:endParaRPr lang="zh-CN" altLang="en-US" sz="1600" b="1" spc="200" dirty="0">
              <a:solidFill>
                <a:schemeClr val="accent6"/>
              </a:solidFill>
            </a:endParaRPr>
          </a:p>
        </p:txBody>
      </p:sp>
      <p:sp>
        <p:nvSpPr>
          <p:cNvPr id="14" name="文本"/>
          <p:cNvSpPr/>
          <p:nvPr/>
        </p:nvSpPr>
        <p:spPr>
          <a:xfrm>
            <a:off x="1147338" y="3799918"/>
            <a:ext cx="4564380" cy="368300"/>
          </a:xfrm>
          <a:prstGeom prst="rect">
            <a:avLst/>
          </a:prstGeom>
        </p:spPr>
        <p:txBody>
          <a:bodyPr wrap="none" anchor="ctr" anchorCtr="1">
            <a:spAutoFit/>
          </a:bodyPr>
          <a:lstStyle/>
          <a:p>
            <a:pPr algn="l"/>
            <a:r>
              <a:rPr lang="en-US" altLang="zh-CN" spc="150" dirty="0">
                <a:solidFill>
                  <a:schemeClr val="accent6"/>
                </a:solidFill>
                <a:ea typeface="+mj-ea"/>
              </a:rPr>
              <a:t>LOGICAL MIND SHARING MEETING</a:t>
            </a:r>
            <a:endParaRPr lang="en-US" altLang="zh-CN" spc="150" dirty="0">
              <a:solidFill>
                <a:schemeClr val="accent6"/>
              </a:solidFill>
              <a:ea typeface="+mj-ea"/>
            </a:endParaRPr>
          </a:p>
        </p:txBody>
      </p:sp>
      <p:sp>
        <p:nvSpPr>
          <p:cNvPr id="27" name="标题"/>
          <p:cNvSpPr txBox="1"/>
          <p:nvPr/>
        </p:nvSpPr>
        <p:spPr>
          <a:xfrm>
            <a:off x="1074418" y="4168119"/>
            <a:ext cx="4710430" cy="706755"/>
          </a:xfrm>
          <a:prstGeom prst="rect">
            <a:avLst/>
          </a:prstGeom>
          <a:noFill/>
        </p:spPr>
        <p:txBody>
          <a:bodyPr wrap="none" lIns="144000" rtlCol="0">
            <a:spAutoFit/>
          </a:bodyPr>
          <a:lstStyle>
            <a:defPPr>
              <a:defRPr lang="zh-CN"/>
            </a:defPPr>
            <a:lvl1pPr algn="ctr" defTabSz="913765">
              <a:defRPr sz="5065" b="1" spc="213">
                <a:blipFill dpi="0" rotWithShape="1">
                  <a:blip r:embed="rId4"/>
                  <a:srcRect/>
                  <a:tile tx="0" ty="0" sx="100000" sy="100000" flip="none" algn="tl"/>
                </a:blipFill>
                <a:latin typeface="+mj-ea"/>
                <a:ea typeface="+mj-ea"/>
              </a:defRPr>
            </a:lvl1pPr>
          </a:lstStyle>
          <a:p>
            <a:pPr algn="l"/>
            <a:r>
              <a:rPr lang="zh-CN" altLang="en-US" sz="4000" spc="400" dirty="0">
                <a:solidFill>
                  <a:schemeClr val="accent1">
                    <a:lumMod val="20000"/>
                    <a:lumOff val="80000"/>
                  </a:schemeClr>
                </a:solidFill>
                <a:sym typeface="微软雅黑" pitchFamily="34" charset="-122"/>
              </a:rPr>
              <a:t>底层思维分享交流</a:t>
            </a:r>
            <a:endParaRPr lang="zh-CN" altLang="en-US" sz="4000" spc="400" dirty="0">
              <a:solidFill>
                <a:schemeClr val="accent1">
                  <a:lumMod val="20000"/>
                  <a:lumOff val="80000"/>
                </a:schemeClr>
              </a:solidFill>
              <a:sym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线"/>
          <p:cNvCxnSpPr/>
          <p:nvPr/>
        </p:nvCxnSpPr>
        <p:spPr>
          <a:xfrm>
            <a:off x="1301546" y="3942801"/>
            <a:ext cx="1902118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"/>
          <p:cNvSpPr/>
          <p:nvPr/>
        </p:nvSpPr>
        <p:spPr>
          <a:xfrm>
            <a:off x="1301546" y="1846978"/>
            <a:ext cx="1902118" cy="190211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" name="矩形"/>
          <p:cNvSpPr/>
          <p:nvPr/>
        </p:nvSpPr>
        <p:spPr>
          <a:xfrm>
            <a:off x="3863810" y="1846978"/>
            <a:ext cx="1902118" cy="190211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" name="矩形"/>
          <p:cNvSpPr/>
          <p:nvPr/>
        </p:nvSpPr>
        <p:spPr>
          <a:xfrm>
            <a:off x="6426074" y="1846978"/>
            <a:ext cx="1902118" cy="190211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" name="矩形"/>
          <p:cNvSpPr/>
          <p:nvPr/>
        </p:nvSpPr>
        <p:spPr>
          <a:xfrm>
            <a:off x="8988336" y="1846978"/>
            <a:ext cx="1902118" cy="190211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25" name="直线"/>
          <p:cNvCxnSpPr/>
          <p:nvPr/>
        </p:nvCxnSpPr>
        <p:spPr>
          <a:xfrm>
            <a:off x="3863810" y="3942801"/>
            <a:ext cx="1902118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线"/>
          <p:cNvCxnSpPr/>
          <p:nvPr/>
        </p:nvCxnSpPr>
        <p:spPr>
          <a:xfrm>
            <a:off x="6426074" y="3942801"/>
            <a:ext cx="1902118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"/>
          <p:cNvCxnSpPr/>
          <p:nvPr/>
        </p:nvCxnSpPr>
        <p:spPr>
          <a:xfrm>
            <a:off x="8988338" y="3942801"/>
            <a:ext cx="1902118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图标"/>
          <p:cNvSpPr>
            <a:spLocks noChangeAspect="1" noEditPoints="1"/>
          </p:cNvSpPr>
          <p:nvPr/>
        </p:nvSpPr>
        <p:spPr bwMode="auto">
          <a:xfrm>
            <a:off x="7190855" y="2482611"/>
            <a:ext cx="621938" cy="630851"/>
          </a:xfrm>
          <a:custGeom>
            <a:avLst/>
            <a:gdLst>
              <a:gd name="connsiteX0" fmla="*/ 519281 w 606919"/>
              <a:gd name="connsiteY0" fmla="*/ 371278 h 603616"/>
              <a:gd name="connsiteX1" fmla="*/ 516193 w 606919"/>
              <a:gd name="connsiteY1" fmla="*/ 374441 h 603616"/>
              <a:gd name="connsiteX2" fmla="*/ 424043 w 606919"/>
              <a:gd name="connsiteY2" fmla="*/ 466380 h 603616"/>
              <a:gd name="connsiteX3" fmla="*/ 388021 w 606919"/>
              <a:gd name="connsiteY3" fmla="*/ 430489 h 603616"/>
              <a:gd name="connsiteX4" fmla="*/ 350655 w 606919"/>
              <a:gd name="connsiteY4" fmla="*/ 467802 h 603616"/>
              <a:gd name="connsiteX5" fmla="*/ 386676 w 606919"/>
              <a:gd name="connsiteY5" fmla="*/ 503693 h 603616"/>
              <a:gd name="connsiteX6" fmla="*/ 424043 w 606919"/>
              <a:gd name="connsiteY6" fmla="*/ 541006 h 603616"/>
              <a:gd name="connsiteX7" fmla="*/ 461330 w 606919"/>
              <a:gd name="connsiteY7" fmla="*/ 503693 h 603616"/>
              <a:gd name="connsiteX8" fmla="*/ 516193 w 606919"/>
              <a:gd name="connsiteY8" fmla="*/ 448988 h 603616"/>
              <a:gd name="connsiteX9" fmla="*/ 556648 w 606919"/>
              <a:gd name="connsiteY9" fmla="*/ 408592 h 603616"/>
              <a:gd name="connsiteX10" fmla="*/ 456897 w 606919"/>
              <a:gd name="connsiteY10" fmla="*/ 303925 h 603616"/>
              <a:gd name="connsiteX11" fmla="*/ 516193 w 606919"/>
              <a:gd name="connsiteY11" fmla="*/ 316099 h 603616"/>
              <a:gd name="connsiteX12" fmla="*/ 606919 w 606919"/>
              <a:gd name="connsiteY12" fmla="*/ 453731 h 603616"/>
              <a:gd name="connsiteX13" fmla="*/ 456897 w 606919"/>
              <a:gd name="connsiteY13" fmla="*/ 603616 h 603616"/>
              <a:gd name="connsiteX14" fmla="*/ 368309 w 606919"/>
              <a:gd name="connsiteY14" fmla="*/ 574682 h 603616"/>
              <a:gd name="connsiteX15" fmla="*/ 306875 w 606919"/>
              <a:gd name="connsiteY15" fmla="*/ 453731 h 603616"/>
              <a:gd name="connsiteX16" fmla="*/ 456897 w 606919"/>
              <a:gd name="connsiteY16" fmla="*/ 303925 h 603616"/>
              <a:gd name="connsiteX17" fmla="*/ 172076 w 606919"/>
              <a:gd name="connsiteY17" fmla="*/ 59921 h 603616"/>
              <a:gd name="connsiteX18" fmla="*/ 172076 w 606919"/>
              <a:gd name="connsiteY18" fmla="*/ 188934 h 603616"/>
              <a:gd name="connsiteX19" fmla="*/ 414352 w 606919"/>
              <a:gd name="connsiteY19" fmla="*/ 188934 h 603616"/>
              <a:gd name="connsiteX20" fmla="*/ 414352 w 606919"/>
              <a:gd name="connsiteY20" fmla="*/ 59921 h 603616"/>
              <a:gd name="connsiteX21" fmla="*/ 70335 w 606919"/>
              <a:gd name="connsiteY21" fmla="*/ 0 h 603616"/>
              <a:gd name="connsiteX22" fmla="*/ 516172 w 606919"/>
              <a:gd name="connsiteY22" fmla="*/ 0 h 603616"/>
              <a:gd name="connsiteX23" fmla="*/ 516172 w 606919"/>
              <a:gd name="connsiteY23" fmla="*/ 298816 h 603616"/>
              <a:gd name="connsiteX24" fmla="*/ 456870 w 606919"/>
              <a:gd name="connsiteY24" fmla="*/ 287827 h 603616"/>
              <a:gd name="connsiteX25" fmla="*/ 290680 w 606919"/>
              <a:gd name="connsiteY25" fmla="*/ 453757 h 603616"/>
              <a:gd name="connsiteX26" fmla="*/ 343174 w 606919"/>
              <a:gd name="connsiteY26" fmla="*/ 574706 h 603616"/>
              <a:gd name="connsiteX27" fmla="*/ 70335 w 606919"/>
              <a:gd name="connsiteY27" fmla="*/ 574706 h 603616"/>
              <a:gd name="connsiteX28" fmla="*/ 70335 w 606919"/>
              <a:gd name="connsiteY28" fmla="*/ 510042 h 603616"/>
              <a:gd name="connsiteX29" fmla="*/ 44682 w 606919"/>
              <a:gd name="connsiteY29" fmla="*/ 517156 h 603616"/>
              <a:gd name="connsiteX30" fmla="*/ 32489 w 606919"/>
              <a:gd name="connsiteY30" fmla="*/ 567670 h 603616"/>
              <a:gd name="connsiteX31" fmla="*/ 423 w 606919"/>
              <a:gd name="connsiteY31" fmla="*/ 567670 h 603616"/>
              <a:gd name="connsiteX32" fmla="*/ 21246 w 606919"/>
              <a:gd name="connsiteY32" fmla="*/ 494943 h 603616"/>
              <a:gd name="connsiteX33" fmla="*/ 70335 w 606919"/>
              <a:gd name="connsiteY33" fmla="*/ 478500 h 603616"/>
              <a:gd name="connsiteX34" fmla="*/ 70335 w 606919"/>
              <a:gd name="connsiteY34" fmla="*/ 390436 h 603616"/>
              <a:gd name="connsiteX35" fmla="*/ 44682 w 606919"/>
              <a:gd name="connsiteY35" fmla="*/ 397551 h 603616"/>
              <a:gd name="connsiteX36" fmla="*/ 32489 w 606919"/>
              <a:gd name="connsiteY36" fmla="*/ 447986 h 603616"/>
              <a:gd name="connsiteX37" fmla="*/ 344 w 606919"/>
              <a:gd name="connsiteY37" fmla="*/ 447986 h 603616"/>
              <a:gd name="connsiteX38" fmla="*/ 21246 w 606919"/>
              <a:gd name="connsiteY38" fmla="*/ 375338 h 603616"/>
              <a:gd name="connsiteX39" fmla="*/ 70335 w 606919"/>
              <a:gd name="connsiteY39" fmla="*/ 358895 h 603616"/>
              <a:gd name="connsiteX40" fmla="*/ 70335 w 606919"/>
              <a:gd name="connsiteY40" fmla="*/ 270831 h 603616"/>
              <a:gd name="connsiteX41" fmla="*/ 44682 w 606919"/>
              <a:gd name="connsiteY41" fmla="*/ 277867 h 603616"/>
              <a:gd name="connsiteX42" fmla="*/ 32489 w 606919"/>
              <a:gd name="connsiteY42" fmla="*/ 328381 h 603616"/>
              <a:gd name="connsiteX43" fmla="*/ 423 w 606919"/>
              <a:gd name="connsiteY43" fmla="*/ 328381 h 603616"/>
              <a:gd name="connsiteX44" fmla="*/ 21246 w 606919"/>
              <a:gd name="connsiteY44" fmla="*/ 255653 h 603616"/>
              <a:gd name="connsiteX45" fmla="*/ 70335 w 606919"/>
              <a:gd name="connsiteY45" fmla="*/ 239290 h 603616"/>
              <a:gd name="connsiteX46" fmla="*/ 70335 w 606919"/>
              <a:gd name="connsiteY46" fmla="*/ 151147 h 603616"/>
              <a:gd name="connsiteX47" fmla="*/ 44682 w 606919"/>
              <a:gd name="connsiteY47" fmla="*/ 158262 h 603616"/>
              <a:gd name="connsiteX48" fmla="*/ 32489 w 606919"/>
              <a:gd name="connsiteY48" fmla="*/ 208776 h 603616"/>
              <a:gd name="connsiteX49" fmla="*/ 423 w 606919"/>
              <a:gd name="connsiteY49" fmla="*/ 208776 h 603616"/>
              <a:gd name="connsiteX50" fmla="*/ 21246 w 606919"/>
              <a:gd name="connsiteY50" fmla="*/ 136048 h 603616"/>
              <a:gd name="connsiteX51" fmla="*/ 70335 w 606919"/>
              <a:gd name="connsiteY51" fmla="*/ 119605 h 603616"/>
              <a:gd name="connsiteX52" fmla="*/ 70335 w 606919"/>
              <a:gd name="connsiteY52" fmla="*/ 31542 h 603616"/>
              <a:gd name="connsiteX53" fmla="*/ 44682 w 606919"/>
              <a:gd name="connsiteY53" fmla="*/ 38656 h 603616"/>
              <a:gd name="connsiteX54" fmla="*/ 32489 w 606919"/>
              <a:gd name="connsiteY54" fmla="*/ 89091 h 603616"/>
              <a:gd name="connsiteX55" fmla="*/ 423 w 606919"/>
              <a:gd name="connsiteY55" fmla="*/ 89091 h 603616"/>
              <a:gd name="connsiteX56" fmla="*/ 21246 w 606919"/>
              <a:gd name="connsiteY56" fmla="*/ 16443 h 603616"/>
              <a:gd name="connsiteX57" fmla="*/ 70335 w 606919"/>
              <a:gd name="connsiteY57" fmla="*/ 0 h 603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06919" h="603616">
                <a:moveTo>
                  <a:pt x="519281" y="371278"/>
                </a:moveTo>
                <a:lnTo>
                  <a:pt x="516193" y="374441"/>
                </a:lnTo>
                <a:lnTo>
                  <a:pt x="424043" y="466380"/>
                </a:lnTo>
                <a:lnTo>
                  <a:pt x="388021" y="430489"/>
                </a:lnTo>
                <a:lnTo>
                  <a:pt x="350655" y="467802"/>
                </a:lnTo>
                <a:lnTo>
                  <a:pt x="386676" y="503693"/>
                </a:lnTo>
                <a:lnTo>
                  <a:pt x="424043" y="541006"/>
                </a:lnTo>
                <a:lnTo>
                  <a:pt x="461330" y="503693"/>
                </a:lnTo>
                <a:lnTo>
                  <a:pt x="516193" y="448988"/>
                </a:lnTo>
                <a:lnTo>
                  <a:pt x="556648" y="408592"/>
                </a:lnTo>
                <a:close/>
                <a:moveTo>
                  <a:pt x="456897" y="303925"/>
                </a:moveTo>
                <a:cubicBezTo>
                  <a:pt x="477956" y="303925"/>
                  <a:pt x="497985" y="308273"/>
                  <a:pt x="516193" y="316099"/>
                </a:cubicBezTo>
                <a:cubicBezTo>
                  <a:pt x="569552" y="339025"/>
                  <a:pt x="606919" y="392069"/>
                  <a:pt x="606919" y="453731"/>
                </a:cubicBezTo>
                <a:cubicBezTo>
                  <a:pt x="606919" y="536500"/>
                  <a:pt x="539785" y="603616"/>
                  <a:pt x="456897" y="603616"/>
                </a:cubicBezTo>
                <a:cubicBezTo>
                  <a:pt x="423726" y="603616"/>
                  <a:pt x="393088" y="592786"/>
                  <a:pt x="368309" y="574682"/>
                </a:cubicBezTo>
                <a:cubicBezTo>
                  <a:pt x="331021" y="547409"/>
                  <a:pt x="306875" y="503376"/>
                  <a:pt x="306875" y="453731"/>
                </a:cubicBezTo>
                <a:cubicBezTo>
                  <a:pt x="306875" y="371041"/>
                  <a:pt x="374009" y="303925"/>
                  <a:pt x="456897" y="303925"/>
                </a:cubicBezTo>
                <a:close/>
                <a:moveTo>
                  <a:pt x="172076" y="59921"/>
                </a:moveTo>
                <a:lnTo>
                  <a:pt x="172076" y="188934"/>
                </a:lnTo>
                <a:lnTo>
                  <a:pt x="414352" y="188934"/>
                </a:lnTo>
                <a:lnTo>
                  <a:pt x="414352" y="59921"/>
                </a:lnTo>
                <a:close/>
                <a:moveTo>
                  <a:pt x="70335" y="0"/>
                </a:moveTo>
                <a:lnTo>
                  <a:pt x="516172" y="0"/>
                </a:lnTo>
                <a:lnTo>
                  <a:pt x="516172" y="298816"/>
                </a:lnTo>
                <a:cubicBezTo>
                  <a:pt x="497724" y="291701"/>
                  <a:pt x="477772" y="287827"/>
                  <a:pt x="456870" y="287827"/>
                </a:cubicBezTo>
                <a:cubicBezTo>
                  <a:pt x="365184" y="287827"/>
                  <a:pt x="290680" y="362294"/>
                  <a:pt x="290680" y="453757"/>
                </a:cubicBezTo>
                <a:cubicBezTo>
                  <a:pt x="290680" y="501425"/>
                  <a:pt x="310870" y="544350"/>
                  <a:pt x="343174" y="574706"/>
                </a:cubicBezTo>
                <a:lnTo>
                  <a:pt x="70335" y="574706"/>
                </a:lnTo>
                <a:lnTo>
                  <a:pt x="70335" y="510042"/>
                </a:lnTo>
                <a:cubicBezTo>
                  <a:pt x="60992" y="510200"/>
                  <a:pt x="51887" y="511860"/>
                  <a:pt x="44682" y="517156"/>
                </a:cubicBezTo>
                <a:cubicBezTo>
                  <a:pt x="29243" y="528540"/>
                  <a:pt x="31618" y="550832"/>
                  <a:pt x="32489" y="567670"/>
                </a:cubicBezTo>
                <a:cubicBezTo>
                  <a:pt x="33518" y="588303"/>
                  <a:pt x="1452" y="588224"/>
                  <a:pt x="423" y="567670"/>
                </a:cubicBezTo>
                <a:cubicBezTo>
                  <a:pt x="-1002" y="541030"/>
                  <a:pt x="740" y="514390"/>
                  <a:pt x="21246" y="494943"/>
                </a:cubicBezTo>
                <a:cubicBezTo>
                  <a:pt x="34469" y="482374"/>
                  <a:pt x="52441" y="478816"/>
                  <a:pt x="70335" y="478500"/>
                </a:cubicBezTo>
                <a:lnTo>
                  <a:pt x="70335" y="390436"/>
                </a:lnTo>
                <a:cubicBezTo>
                  <a:pt x="60992" y="390595"/>
                  <a:pt x="51887" y="392176"/>
                  <a:pt x="44682" y="397551"/>
                </a:cubicBezTo>
                <a:cubicBezTo>
                  <a:pt x="29243" y="408935"/>
                  <a:pt x="31618" y="431227"/>
                  <a:pt x="32489" y="447986"/>
                </a:cubicBezTo>
                <a:cubicBezTo>
                  <a:pt x="33518" y="468698"/>
                  <a:pt x="1452" y="468540"/>
                  <a:pt x="344" y="447986"/>
                </a:cubicBezTo>
                <a:cubicBezTo>
                  <a:pt x="-1002" y="421346"/>
                  <a:pt x="740" y="394705"/>
                  <a:pt x="21246" y="375338"/>
                </a:cubicBezTo>
                <a:cubicBezTo>
                  <a:pt x="34469" y="362768"/>
                  <a:pt x="52441" y="359211"/>
                  <a:pt x="70335" y="358895"/>
                </a:cubicBezTo>
                <a:lnTo>
                  <a:pt x="70335" y="270831"/>
                </a:lnTo>
                <a:cubicBezTo>
                  <a:pt x="60992" y="270910"/>
                  <a:pt x="51887" y="272570"/>
                  <a:pt x="44682" y="277867"/>
                </a:cubicBezTo>
                <a:cubicBezTo>
                  <a:pt x="29243" y="289250"/>
                  <a:pt x="31618" y="311622"/>
                  <a:pt x="32489" y="328381"/>
                </a:cubicBezTo>
                <a:cubicBezTo>
                  <a:pt x="33518" y="349013"/>
                  <a:pt x="1452" y="348934"/>
                  <a:pt x="423" y="328381"/>
                </a:cubicBezTo>
                <a:cubicBezTo>
                  <a:pt x="-1002" y="301740"/>
                  <a:pt x="740" y="275100"/>
                  <a:pt x="21246" y="255653"/>
                </a:cubicBezTo>
                <a:cubicBezTo>
                  <a:pt x="34469" y="243084"/>
                  <a:pt x="52441" y="239527"/>
                  <a:pt x="70335" y="239290"/>
                </a:cubicBezTo>
                <a:lnTo>
                  <a:pt x="70335" y="151147"/>
                </a:lnTo>
                <a:cubicBezTo>
                  <a:pt x="60992" y="151305"/>
                  <a:pt x="51887" y="152965"/>
                  <a:pt x="44682" y="158262"/>
                </a:cubicBezTo>
                <a:cubicBezTo>
                  <a:pt x="29243" y="169645"/>
                  <a:pt x="31618" y="191938"/>
                  <a:pt x="32489" y="208776"/>
                </a:cubicBezTo>
                <a:cubicBezTo>
                  <a:pt x="33518" y="229408"/>
                  <a:pt x="1452" y="229329"/>
                  <a:pt x="423" y="208776"/>
                </a:cubicBezTo>
                <a:cubicBezTo>
                  <a:pt x="-1002" y="182135"/>
                  <a:pt x="740" y="155416"/>
                  <a:pt x="21246" y="136048"/>
                </a:cubicBezTo>
                <a:cubicBezTo>
                  <a:pt x="34469" y="123479"/>
                  <a:pt x="52441" y="119921"/>
                  <a:pt x="70335" y="119605"/>
                </a:cubicBezTo>
                <a:lnTo>
                  <a:pt x="70335" y="31542"/>
                </a:lnTo>
                <a:cubicBezTo>
                  <a:pt x="60992" y="31700"/>
                  <a:pt x="51887" y="33281"/>
                  <a:pt x="44682" y="38656"/>
                </a:cubicBezTo>
                <a:cubicBezTo>
                  <a:pt x="29243" y="49961"/>
                  <a:pt x="31618" y="72332"/>
                  <a:pt x="32489" y="89091"/>
                </a:cubicBezTo>
                <a:cubicBezTo>
                  <a:pt x="33518" y="109803"/>
                  <a:pt x="1452" y="109645"/>
                  <a:pt x="423" y="89091"/>
                </a:cubicBezTo>
                <a:cubicBezTo>
                  <a:pt x="-1002" y="62451"/>
                  <a:pt x="740" y="35810"/>
                  <a:pt x="21246" y="16443"/>
                </a:cubicBezTo>
                <a:cubicBezTo>
                  <a:pt x="34469" y="3874"/>
                  <a:pt x="52441" y="237"/>
                  <a:pt x="7033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20" name="图标"/>
          <p:cNvSpPr>
            <a:spLocks noChangeAspect="1" noEditPoints="1"/>
          </p:cNvSpPr>
          <p:nvPr/>
        </p:nvSpPr>
        <p:spPr bwMode="auto">
          <a:xfrm>
            <a:off x="1907084" y="2477029"/>
            <a:ext cx="691042" cy="642014"/>
          </a:xfrm>
          <a:custGeom>
            <a:avLst/>
            <a:gdLst>
              <a:gd name="T0" fmla="*/ 373 w 678"/>
              <a:gd name="T1" fmla="*/ 551 h 630"/>
              <a:gd name="T2" fmla="*/ 280 w 678"/>
              <a:gd name="T3" fmla="*/ 593 h 630"/>
              <a:gd name="T4" fmla="*/ 190 w 678"/>
              <a:gd name="T5" fmla="*/ 21 h 630"/>
              <a:gd name="T6" fmla="*/ 210 w 678"/>
              <a:gd name="T7" fmla="*/ 34 h 630"/>
              <a:gd name="T8" fmla="*/ 342 w 678"/>
              <a:gd name="T9" fmla="*/ 1 h 630"/>
              <a:gd name="T10" fmla="*/ 169 w 678"/>
              <a:gd name="T11" fmla="*/ 25 h 630"/>
              <a:gd name="T12" fmla="*/ 207 w 678"/>
              <a:gd name="T13" fmla="*/ 62 h 630"/>
              <a:gd name="T14" fmla="*/ 199 w 678"/>
              <a:gd name="T15" fmla="*/ 340 h 630"/>
              <a:gd name="T16" fmla="*/ 161 w 678"/>
              <a:gd name="T17" fmla="*/ 304 h 630"/>
              <a:gd name="T18" fmla="*/ 169 w 678"/>
              <a:gd name="T19" fmla="*/ 25 h 630"/>
              <a:gd name="T20" fmla="*/ 309 w 678"/>
              <a:gd name="T21" fmla="*/ 120 h 630"/>
              <a:gd name="T22" fmla="*/ 467 w 678"/>
              <a:gd name="T23" fmla="*/ 102 h 630"/>
              <a:gd name="T24" fmla="*/ 291 w 678"/>
              <a:gd name="T25" fmla="*/ 109 h 630"/>
              <a:gd name="T26" fmla="*/ 300 w 678"/>
              <a:gd name="T27" fmla="*/ 133 h 630"/>
              <a:gd name="T28" fmla="*/ 308 w 678"/>
              <a:gd name="T29" fmla="*/ 422 h 630"/>
              <a:gd name="T30" fmla="*/ 270 w 678"/>
              <a:gd name="T31" fmla="*/ 410 h 630"/>
              <a:gd name="T32" fmla="*/ 263 w 678"/>
              <a:gd name="T33" fmla="*/ 122 h 630"/>
              <a:gd name="T34" fmla="*/ 322 w 678"/>
              <a:gd name="T35" fmla="*/ 145 h 630"/>
              <a:gd name="T36" fmla="*/ 511 w 678"/>
              <a:gd name="T37" fmla="*/ 145 h 630"/>
              <a:gd name="T38" fmla="*/ 486 w 678"/>
              <a:gd name="T39" fmla="*/ 406 h 630"/>
              <a:gd name="T40" fmla="*/ 322 w 678"/>
              <a:gd name="T41" fmla="*/ 145 h 630"/>
              <a:gd name="T42" fmla="*/ 481 w 678"/>
              <a:gd name="T43" fmla="*/ 166 h 630"/>
              <a:gd name="T44" fmla="*/ 354 w 678"/>
              <a:gd name="T45" fmla="*/ 240 h 630"/>
              <a:gd name="T46" fmla="*/ 221 w 678"/>
              <a:gd name="T47" fmla="*/ 56 h 630"/>
              <a:gd name="T48" fmla="*/ 410 w 678"/>
              <a:gd name="T49" fmla="*/ 56 h 630"/>
              <a:gd name="T50" fmla="*/ 255 w 678"/>
              <a:gd name="T51" fmla="*/ 83 h 630"/>
              <a:gd name="T52" fmla="*/ 240 w 678"/>
              <a:gd name="T53" fmla="*/ 335 h 630"/>
              <a:gd name="T54" fmla="*/ 221 w 678"/>
              <a:gd name="T55" fmla="*/ 56 h 630"/>
              <a:gd name="T56" fmla="*/ 134 w 678"/>
              <a:gd name="T57" fmla="*/ 188 h 630"/>
              <a:gd name="T58" fmla="*/ 104 w 678"/>
              <a:gd name="T59" fmla="*/ 135 h 630"/>
              <a:gd name="T60" fmla="*/ 54 w 678"/>
              <a:gd name="T61" fmla="*/ 467 h 630"/>
              <a:gd name="T62" fmla="*/ 90 w 678"/>
              <a:gd name="T63" fmla="*/ 515 h 630"/>
              <a:gd name="T64" fmla="*/ 0 w 678"/>
              <a:gd name="T65" fmla="*/ 630 h 630"/>
              <a:gd name="T66" fmla="*/ 678 w 678"/>
              <a:gd name="T67" fmla="*/ 586 h 630"/>
              <a:gd name="T68" fmla="*/ 621 w 678"/>
              <a:gd name="T69" fmla="*/ 467 h 630"/>
              <a:gd name="T70" fmla="*/ 571 w 678"/>
              <a:gd name="T71" fmla="*/ 135 h 630"/>
              <a:gd name="T72" fmla="*/ 541 w 678"/>
              <a:gd name="T73" fmla="*/ 188 h 630"/>
              <a:gd name="T74" fmla="*/ 573 w 678"/>
              <a:gd name="T75" fmla="*/ 474 h 630"/>
              <a:gd name="T76" fmla="*/ 101 w 678"/>
              <a:gd name="T77" fmla="*/ 188 h 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78" h="630">
                <a:moveTo>
                  <a:pt x="301" y="551"/>
                </a:moveTo>
                <a:lnTo>
                  <a:pt x="373" y="551"/>
                </a:lnTo>
                <a:lnTo>
                  <a:pt x="398" y="593"/>
                </a:lnTo>
                <a:lnTo>
                  <a:pt x="280" y="593"/>
                </a:lnTo>
                <a:lnTo>
                  <a:pt x="301" y="551"/>
                </a:lnTo>
                <a:close/>
                <a:moveTo>
                  <a:pt x="190" y="21"/>
                </a:moveTo>
                <a:lnTo>
                  <a:pt x="207" y="32"/>
                </a:lnTo>
                <a:cubicBezTo>
                  <a:pt x="208" y="32"/>
                  <a:pt x="209" y="33"/>
                  <a:pt x="210" y="34"/>
                </a:cubicBezTo>
                <a:lnTo>
                  <a:pt x="366" y="14"/>
                </a:lnTo>
                <a:cubicBezTo>
                  <a:pt x="362" y="5"/>
                  <a:pt x="353" y="0"/>
                  <a:pt x="342" y="1"/>
                </a:cubicBezTo>
                <a:lnTo>
                  <a:pt x="190" y="21"/>
                </a:lnTo>
                <a:close/>
                <a:moveTo>
                  <a:pt x="169" y="25"/>
                </a:moveTo>
                <a:lnTo>
                  <a:pt x="199" y="44"/>
                </a:lnTo>
                <a:cubicBezTo>
                  <a:pt x="203" y="47"/>
                  <a:pt x="207" y="55"/>
                  <a:pt x="207" y="62"/>
                </a:cubicBezTo>
                <a:lnTo>
                  <a:pt x="207" y="333"/>
                </a:lnTo>
                <a:cubicBezTo>
                  <a:pt x="207" y="340"/>
                  <a:pt x="203" y="343"/>
                  <a:pt x="199" y="340"/>
                </a:cubicBezTo>
                <a:lnTo>
                  <a:pt x="169" y="322"/>
                </a:lnTo>
                <a:cubicBezTo>
                  <a:pt x="165" y="319"/>
                  <a:pt x="161" y="311"/>
                  <a:pt x="161" y="304"/>
                </a:cubicBezTo>
                <a:lnTo>
                  <a:pt x="161" y="33"/>
                </a:lnTo>
                <a:cubicBezTo>
                  <a:pt x="161" y="26"/>
                  <a:pt x="165" y="23"/>
                  <a:pt x="169" y="25"/>
                </a:cubicBezTo>
                <a:close/>
                <a:moveTo>
                  <a:pt x="291" y="109"/>
                </a:moveTo>
                <a:lnTo>
                  <a:pt x="309" y="120"/>
                </a:lnTo>
                <a:cubicBezTo>
                  <a:pt x="310" y="121"/>
                  <a:pt x="310" y="122"/>
                  <a:pt x="311" y="122"/>
                </a:cubicBezTo>
                <a:lnTo>
                  <a:pt x="467" y="102"/>
                </a:lnTo>
                <a:cubicBezTo>
                  <a:pt x="464" y="94"/>
                  <a:pt x="454" y="88"/>
                  <a:pt x="443" y="90"/>
                </a:cubicBezTo>
                <a:lnTo>
                  <a:pt x="291" y="109"/>
                </a:lnTo>
                <a:close/>
                <a:moveTo>
                  <a:pt x="270" y="114"/>
                </a:moveTo>
                <a:lnTo>
                  <a:pt x="300" y="133"/>
                </a:lnTo>
                <a:cubicBezTo>
                  <a:pt x="304" y="136"/>
                  <a:pt x="308" y="144"/>
                  <a:pt x="308" y="151"/>
                </a:cubicBezTo>
                <a:lnTo>
                  <a:pt x="308" y="422"/>
                </a:lnTo>
                <a:cubicBezTo>
                  <a:pt x="308" y="428"/>
                  <a:pt x="304" y="432"/>
                  <a:pt x="300" y="429"/>
                </a:cubicBezTo>
                <a:lnTo>
                  <a:pt x="270" y="410"/>
                </a:lnTo>
                <a:cubicBezTo>
                  <a:pt x="266" y="407"/>
                  <a:pt x="263" y="400"/>
                  <a:pt x="263" y="393"/>
                </a:cubicBezTo>
                <a:lnTo>
                  <a:pt x="263" y="122"/>
                </a:lnTo>
                <a:cubicBezTo>
                  <a:pt x="263" y="115"/>
                  <a:pt x="266" y="111"/>
                  <a:pt x="270" y="114"/>
                </a:cubicBezTo>
                <a:close/>
                <a:moveTo>
                  <a:pt x="322" y="145"/>
                </a:moveTo>
                <a:lnTo>
                  <a:pt x="486" y="124"/>
                </a:lnTo>
                <a:cubicBezTo>
                  <a:pt x="500" y="122"/>
                  <a:pt x="511" y="131"/>
                  <a:pt x="511" y="145"/>
                </a:cubicBezTo>
                <a:lnTo>
                  <a:pt x="511" y="378"/>
                </a:lnTo>
                <a:cubicBezTo>
                  <a:pt x="511" y="391"/>
                  <a:pt x="500" y="404"/>
                  <a:pt x="486" y="406"/>
                </a:cubicBezTo>
                <a:lnTo>
                  <a:pt x="322" y="426"/>
                </a:lnTo>
                <a:lnTo>
                  <a:pt x="322" y="145"/>
                </a:lnTo>
                <a:close/>
                <a:moveTo>
                  <a:pt x="354" y="183"/>
                </a:moveTo>
                <a:lnTo>
                  <a:pt x="481" y="166"/>
                </a:lnTo>
                <a:lnTo>
                  <a:pt x="481" y="224"/>
                </a:lnTo>
                <a:lnTo>
                  <a:pt x="354" y="240"/>
                </a:lnTo>
                <a:lnTo>
                  <a:pt x="354" y="183"/>
                </a:lnTo>
                <a:close/>
                <a:moveTo>
                  <a:pt x="221" y="56"/>
                </a:moveTo>
                <a:lnTo>
                  <a:pt x="384" y="35"/>
                </a:lnTo>
                <a:cubicBezTo>
                  <a:pt x="398" y="33"/>
                  <a:pt x="410" y="43"/>
                  <a:pt x="410" y="56"/>
                </a:cubicBezTo>
                <a:lnTo>
                  <a:pt x="410" y="63"/>
                </a:lnTo>
                <a:lnTo>
                  <a:pt x="255" y="83"/>
                </a:lnTo>
                <a:cubicBezTo>
                  <a:pt x="244" y="86"/>
                  <a:pt x="240" y="93"/>
                  <a:pt x="240" y="107"/>
                </a:cubicBezTo>
                <a:lnTo>
                  <a:pt x="240" y="335"/>
                </a:lnTo>
                <a:lnTo>
                  <a:pt x="221" y="338"/>
                </a:lnTo>
                <a:lnTo>
                  <a:pt x="221" y="56"/>
                </a:lnTo>
                <a:close/>
                <a:moveTo>
                  <a:pt x="101" y="188"/>
                </a:moveTo>
                <a:lnTo>
                  <a:pt x="134" y="188"/>
                </a:lnTo>
                <a:lnTo>
                  <a:pt x="134" y="135"/>
                </a:lnTo>
                <a:lnTo>
                  <a:pt x="104" y="135"/>
                </a:lnTo>
                <a:cubicBezTo>
                  <a:pt x="76" y="135"/>
                  <a:pt x="54" y="158"/>
                  <a:pt x="54" y="186"/>
                </a:cubicBezTo>
                <a:lnTo>
                  <a:pt x="54" y="467"/>
                </a:lnTo>
                <a:cubicBezTo>
                  <a:pt x="54" y="490"/>
                  <a:pt x="69" y="509"/>
                  <a:pt x="90" y="515"/>
                </a:cubicBezTo>
                <a:lnTo>
                  <a:pt x="90" y="515"/>
                </a:lnTo>
                <a:lnTo>
                  <a:pt x="0" y="586"/>
                </a:lnTo>
                <a:lnTo>
                  <a:pt x="0" y="630"/>
                </a:lnTo>
                <a:lnTo>
                  <a:pt x="678" y="630"/>
                </a:lnTo>
                <a:lnTo>
                  <a:pt x="678" y="586"/>
                </a:lnTo>
                <a:lnTo>
                  <a:pt x="582" y="516"/>
                </a:lnTo>
                <a:cubicBezTo>
                  <a:pt x="604" y="511"/>
                  <a:pt x="621" y="491"/>
                  <a:pt x="621" y="467"/>
                </a:cubicBezTo>
                <a:lnTo>
                  <a:pt x="621" y="186"/>
                </a:lnTo>
                <a:cubicBezTo>
                  <a:pt x="621" y="158"/>
                  <a:pt x="598" y="135"/>
                  <a:pt x="571" y="135"/>
                </a:cubicBezTo>
                <a:lnTo>
                  <a:pt x="541" y="135"/>
                </a:lnTo>
                <a:lnTo>
                  <a:pt x="541" y="188"/>
                </a:lnTo>
                <a:lnTo>
                  <a:pt x="573" y="188"/>
                </a:lnTo>
                <a:lnTo>
                  <a:pt x="573" y="474"/>
                </a:lnTo>
                <a:lnTo>
                  <a:pt x="101" y="474"/>
                </a:lnTo>
                <a:lnTo>
                  <a:pt x="101" y="18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00" tIns="45699" rIns="91400" bIns="45699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1600" b="1" dirty="0">
              <a:solidFill>
                <a:prstClr val="black"/>
              </a:solidFill>
            </a:endParaRPr>
          </a:p>
        </p:txBody>
      </p:sp>
      <p:sp>
        <p:nvSpPr>
          <p:cNvPr id="28" name="图标"/>
          <p:cNvSpPr>
            <a:spLocks noChangeAspect="1" noEditPoints="1"/>
          </p:cNvSpPr>
          <p:nvPr/>
        </p:nvSpPr>
        <p:spPr bwMode="auto">
          <a:xfrm>
            <a:off x="4503900" y="2467623"/>
            <a:ext cx="621938" cy="660826"/>
          </a:xfrm>
          <a:custGeom>
            <a:avLst/>
            <a:gdLst>
              <a:gd name="connsiteX0" fmla="*/ 254035 w 536808"/>
              <a:gd name="connsiteY0" fmla="*/ 291048 h 570372"/>
              <a:gd name="connsiteX1" fmla="*/ 284151 w 536808"/>
              <a:gd name="connsiteY1" fmla="*/ 291048 h 570372"/>
              <a:gd name="connsiteX2" fmla="*/ 284151 w 536808"/>
              <a:gd name="connsiteY2" fmla="*/ 319555 h 570372"/>
              <a:gd name="connsiteX3" fmla="*/ 254035 w 536808"/>
              <a:gd name="connsiteY3" fmla="*/ 319555 h 570372"/>
              <a:gd name="connsiteX4" fmla="*/ 272715 w 536808"/>
              <a:gd name="connsiteY4" fmla="*/ 212194 h 570372"/>
              <a:gd name="connsiteX5" fmla="*/ 289957 w 536808"/>
              <a:gd name="connsiteY5" fmla="*/ 215056 h 570372"/>
              <a:gd name="connsiteX6" fmla="*/ 302889 w 536808"/>
              <a:gd name="connsiteY6" fmla="*/ 222211 h 570372"/>
              <a:gd name="connsiteX7" fmla="*/ 308636 w 536808"/>
              <a:gd name="connsiteY7" fmla="*/ 232228 h 570372"/>
              <a:gd name="connsiteX8" fmla="*/ 311510 w 536808"/>
              <a:gd name="connsiteY8" fmla="*/ 242244 h 570372"/>
              <a:gd name="connsiteX9" fmla="*/ 310073 w 536808"/>
              <a:gd name="connsiteY9" fmla="*/ 253692 h 570372"/>
              <a:gd name="connsiteX10" fmla="*/ 305763 w 536808"/>
              <a:gd name="connsiteY10" fmla="*/ 260847 h 570372"/>
              <a:gd name="connsiteX11" fmla="*/ 298578 w 536808"/>
              <a:gd name="connsiteY11" fmla="*/ 265140 h 570372"/>
              <a:gd name="connsiteX12" fmla="*/ 291394 w 536808"/>
              <a:gd name="connsiteY12" fmla="*/ 268002 h 570372"/>
              <a:gd name="connsiteX13" fmla="*/ 287083 w 536808"/>
              <a:gd name="connsiteY13" fmla="*/ 270864 h 570372"/>
              <a:gd name="connsiteX14" fmla="*/ 284210 w 536808"/>
              <a:gd name="connsiteY14" fmla="*/ 273726 h 570372"/>
              <a:gd name="connsiteX15" fmla="*/ 284210 w 536808"/>
              <a:gd name="connsiteY15" fmla="*/ 278019 h 570372"/>
              <a:gd name="connsiteX16" fmla="*/ 282773 w 536808"/>
              <a:gd name="connsiteY16" fmla="*/ 282312 h 570372"/>
              <a:gd name="connsiteX17" fmla="*/ 255473 w 536808"/>
              <a:gd name="connsiteY17" fmla="*/ 282312 h 570372"/>
              <a:gd name="connsiteX18" fmla="*/ 255473 w 536808"/>
              <a:gd name="connsiteY18" fmla="*/ 276588 h 570372"/>
              <a:gd name="connsiteX19" fmla="*/ 256909 w 536808"/>
              <a:gd name="connsiteY19" fmla="*/ 269433 h 570372"/>
              <a:gd name="connsiteX20" fmla="*/ 259783 w 536808"/>
              <a:gd name="connsiteY20" fmla="*/ 262278 h 570372"/>
              <a:gd name="connsiteX21" fmla="*/ 265531 w 536808"/>
              <a:gd name="connsiteY21" fmla="*/ 256554 h 570372"/>
              <a:gd name="connsiteX22" fmla="*/ 269841 w 536808"/>
              <a:gd name="connsiteY22" fmla="*/ 253692 h 570372"/>
              <a:gd name="connsiteX23" fmla="*/ 274152 w 536808"/>
              <a:gd name="connsiteY23" fmla="*/ 252261 h 570372"/>
              <a:gd name="connsiteX24" fmla="*/ 278462 w 536808"/>
              <a:gd name="connsiteY24" fmla="*/ 247968 h 570372"/>
              <a:gd name="connsiteX25" fmla="*/ 279899 w 536808"/>
              <a:gd name="connsiteY25" fmla="*/ 243675 h 570372"/>
              <a:gd name="connsiteX26" fmla="*/ 271278 w 536808"/>
              <a:gd name="connsiteY26" fmla="*/ 236521 h 570372"/>
              <a:gd name="connsiteX27" fmla="*/ 264094 w 536808"/>
              <a:gd name="connsiteY27" fmla="*/ 240813 h 570372"/>
              <a:gd name="connsiteX28" fmla="*/ 262657 w 536808"/>
              <a:gd name="connsiteY28" fmla="*/ 249399 h 570372"/>
              <a:gd name="connsiteX29" fmla="*/ 231046 w 536808"/>
              <a:gd name="connsiteY29" fmla="*/ 249399 h 570372"/>
              <a:gd name="connsiteX30" fmla="*/ 233920 w 536808"/>
              <a:gd name="connsiteY30" fmla="*/ 235090 h 570372"/>
              <a:gd name="connsiteX31" fmla="*/ 241104 w 536808"/>
              <a:gd name="connsiteY31" fmla="*/ 223642 h 570372"/>
              <a:gd name="connsiteX32" fmla="*/ 254036 w 536808"/>
              <a:gd name="connsiteY32" fmla="*/ 215056 h 570372"/>
              <a:gd name="connsiteX33" fmla="*/ 272715 w 536808"/>
              <a:gd name="connsiteY33" fmla="*/ 212194 h 570372"/>
              <a:gd name="connsiteX34" fmla="*/ 269869 w 536808"/>
              <a:gd name="connsiteY34" fmla="*/ 169127 h 570372"/>
              <a:gd name="connsiteX35" fmla="*/ 170843 w 536808"/>
              <a:gd name="connsiteY35" fmla="*/ 266572 h 570372"/>
              <a:gd name="connsiteX36" fmla="*/ 172278 w 536808"/>
              <a:gd name="connsiteY36" fmla="*/ 283768 h 570372"/>
              <a:gd name="connsiteX37" fmla="*/ 268434 w 536808"/>
              <a:gd name="connsiteY37" fmla="*/ 362585 h 570372"/>
              <a:gd name="connsiteX38" fmla="*/ 367460 w 536808"/>
              <a:gd name="connsiteY38" fmla="*/ 265139 h 570372"/>
              <a:gd name="connsiteX39" fmla="*/ 363154 w 536808"/>
              <a:gd name="connsiteY39" fmla="*/ 237912 h 570372"/>
              <a:gd name="connsiteX40" fmla="*/ 269869 w 536808"/>
              <a:gd name="connsiteY40" fmla="*/ 169127 h 570372"/>
              <a:gd name="connsiteX41" fmla="*/ 269869 w 536808"/>
              <a:gd name="connsiteY41" fmla="*/ 97476 h 570372"/>
              <a:gd name="connsiteX42" fmla="*/ 288526 w 536808"/>
              <a:gd name="connsiteY42" fmla="*/ 98909 h 570372"/>
              <a:gd name="connsiteX43" fmla="*/ 294266 w 536808"/>
              <a:gd name="connsiteY43" fmla="*/ 100342 h 570372"/>
              <a:gd name="connsiteX44" fmla="*/ 308618 w 536808"/>
              <a:gd name="connsiteY44" fmla="*/ 101775 h 570372"/>
              <a:gd name="connsiteX45" fmla="*/ 314359 w 536808"/>
              <a:gd name="connsiteY45" fmla="*/ 104641 h 570372"/>
              <a:gd name="connsiteX46" fmla="*/ 327275 w 536808"/>
              <a:gd name="connsiteY46" fmla="*/ 107507 h 570372"/>
              <a:gd name="connsiteX47" fmla="*/ 331581 w 536808"/>
              <a:gd name="connsiteY47" fmla="*/ 110373 h 570372"/>
              <a:gd name="connsiteX48" fmla="*/ 347367 w 536808"/>
              <a:gd name="connsiteY48" fmla="*/ 117538 h 570372"/>
              <a:gd name="connsiteX49" fmla="*/ 348802 w 536808"/>
              <a:gd name="connsiteY49" fmla="*/ 117538 h 570372"/>
              <a:gd name="connsiteX50" fmla="*/ 380376 w 536808"/>
              <a:gd name="connsiteY50" fmla="*/ 139033 h 570372"/>
              <a:gd name="connsiteX51" fmla="*/ 381811 w 536808"/>
              <a:gd name="connsiteY51" fmla="*/ 141899 h 570372"/>
              <a:gd name="connsiteX52" fmla="*/ 394727 w 536808"/>
              <a:gd name="connsiteY52" fmla="*/ 153364 h 570372"/>
              <a:gd name="connsiteX53" fmla="*/ 396163 w 536808"/>
              <a:gd name="connsiteY53" fmla="*/ 154797 h 570372"/>
              <a:gd name="connsiteX54" fmla="*/ 439217 w 536808"/>
              <a:gd name="connsiteY54" fmla="*/ 266572 h 570372"/>
              <a:gd name="connsiteX55" fmla="*/ 417690 w 536808"/>
              <a:gd name="connsiteY55" fmla="*/ 348254 h 570372"/>
              <a:gd name="connsiteX56" fmla="*/ 440653 w 536808"/>
              <a:gd name="connsiteY56" fmla="*/ 376915 h 570372"/>
              <a:gd name="connsiteX57" fmla="*/ 423431 w 536808"/>
              <a:gd name="connsiteY57" fmla="*/ 391245 h 570372"/>
              <a:gd name="connsiteX58" fmla="*/ 536808 w 536808"/>
              <a:gd name="connsiteY58" fmla="*/ 525949 h 570372"/>
              <a:gd name="connsiteX59" fmla="*/ 483707 w 536808"/>
              <a:gd name="connsiteY59" fmla="*/ 570372 h 570372"/>
              <a:gd name="connsiteX60" fmla="*/ 407644 w 536808"/>
              <a:gd name="connsiteY60" fmla="*/ 480092 h 570372"/>
              <a:gd name="connsiteX61" fmla="*/ 370330 w 536808"/>
              <a:gd name="connsiteY61" fmla="*/ 435668 h 570372"/>
              <a:gd name="connsiteX62" fmla="*/ 348802 w 536808"/>
              <a:gd name="connsiteY62" fmla="*/ 454298 h 570372"/>
              <a:gd name="connsiteX63" fmla="*/ 325840 w 536808"/>
              <a:gd name="connsiteY63" fmla="*/ 427070 h 570372"/>
              <a:gd name="connsiteX64" fmla="*/ 269869 w 536808"/>
              <a:gd name="connsiteY64" fmla="*/ 437101 h 570372"/>
              <a:gd name="connsiteX65" fmla="*/ 99085 w 536808"/>
              <a:gd name="connsiteY65" fmla="*/ 266572 h 570372"/>
              <a:gd name="connsiteX66" fmla="*/ 269869 w 536808"/>
              <a:gd name="connsiteY66" fmla="*/ 97476 h 570372"/>
              <a:gd name="connsiteX67" fmla="*/ 361679 w 536808"/>
              <a:gd name="connsiteY67" fmla="*/ 0 h 570372"/>
              <a:gd name="connsiteX68" fmla="*/ 373161 w 536808"/>
              <a:gd name="connsiteY68" fmla="*/ 17197 h 570372"/>
              <a:gd name="connsiteX69" fmla="*/ 43057 w 536808"/>
              <a:gd name="connsiteY69" fmla="*/ 53023 h 570372"/>
              <a:gd name="connsiteX70" fmla="*/ 33010 w 536808"/>
              <a:gd name="connsiteY70" fmla="*/ 54456 h 570372"/>
              <a:gd name="connsiteX71" fmla="*/ 40186 w 536808"/>
              <a:gd name="connsiteY71" fmla="*/ 58755 h 570372"/>
              <a:gd name="connsiteX72" fmla="*/ 365984 w 536808"/>
              <a:gd name="connsiteY72" fmla="*/ 22929 h 570372"/>
              <a:gd name="connsiteX73" fmla="*/ 365984 w 536808"/>
              <a:gd name="connsiteY73" fmla="*/ 25795 h 570372"/>
              <a:gd name="connsiteX74" fmla="*/ 44492 w 536808"/>
              <a:gd name="connsiteY74" fmla="*/ 61621 h 570372"/>
              <a:gd name="connsiteX75" fmla="*/ 50233 w 536808"/>
              <a:gd name="connsiteY75" fmla="*/ 67354 h 570372"/>
              <a:gd name="connsiteX76" fmla="*/ 371725 w 536808"/>
              <a:gd name="connsiteY76" fmla="*/ 31527 h 570372"/>
              <a:gd name="connsiteX77" fmla="*/ 373161 w 536808"/>
              <a:gd name="connsiteY77" fmla="*/ 34393 h 570372"/>
              <a:gd name="connsiteX78" fmla="*/ 54539 w 536808"/>
              <a:gd name="connsiteY78" fmla="*/ 70220 h 570372"/>
              <a:gd name="connsiteX79" fmla="*/ 61715 w 536808"/>
              <a:gd name="connsiteY79" fmla="*/ 74519 h 570372"/>
              <a:gd name="connsiteX80" fmla="*/ 377466 w 536808"/>
              <a:gd name="connsiteY80" fmla="*/ 38692 h 570372"/>
              <a:gd name="connsiteX81" fmla="*/ 378901 w 536808"/>
              <a:gd name="connsiteY81" fmla="*/ 42992 h 570372"/>
              <a:gd name="connsiteX82" fmla="*/ 66021 w 536808"/>
              <a:gd name="connsiteY82" fmla="*/ 77385 h 570372"/>
              <a:gd name="connsiteX83" fmla="*/ 70326 w 536808"/>
              <a:gd name="connsiteY83" fmla="*/ 80251 h 570372"/>
              <a:gd name="connsiteX84" fmla="*/ 384642 w 536808"/>
              <a:gd name="connsiteY84" fmla="*/ 47291 h 570372"/>
              <a:gd name="connsiteX85" fmla="*/ 384642 w 536808"/>
              <a:gd name="connsiteY85" fmla="*/ 50157 h 570372"/>
              <a:gd name="connsiteX86" fmla="*/ 76067 w 536808"/>
              <a:gd name="connsiteY86" fmla="*/ 83117 h 570372"/>
              <a:gd name="connsiteX87" fmla="*/ 81808 w 536808"/>
              <a:gd name="connsiteY87" fmla="*/ 87416 h 570372"/>
              <a:gd name="connsiteX88" fmla="*/ 407606 w 536808"/>
              <a:gd name="connsiteY88" fmla="*/ 54456 h 570372"/>
              <a:gd name="connsiteX89" fmla="*/ 407606 w 536808"/>
              <a:gd name="connsiteY89" fmla="*/ 149038 h 570372"/>
              <a:gd name="connsiteX90" fmla="*/ 269824 w 536808"/>
              <a:gd name="connsiteY90" fmla="*/ 85983 h 570372"/>
              <a:gd name="connsiteX91" fmla="*/ 87549 w 536808"/>
              <a:gd name="connsiteY91" fmla="*/ 266549 h 570372"/>
              <a:gd name="connsiteX92" fmla="*/ 269824 w 536808"/>
              <a:gd name="connsiteY92" fmla="*/ 448547 h 570372"/>
              <a:gd name="connsiteX93" fmla="*/ 321492 w 536808"/>
              <a:gd name="connsiteY93" fmla="*/ 441382 h 570372"/>
              <a:gd name="connsiteX94" fmla="*/ 340150 w 536808"/>
              <a:gd name="connsiteY94" fmla="*/ 461445 h 570372"/>
              <a:gd name="connsiteX95" fmla="*/ 347326 w 536808"/>
              <a:gd name="connsiteY95" fmla="*/ 471476 h 570372"/>
              <a:gd name="connsiteX96" fmla="*/ 357373 w 536808"/>
              <a:gd name="connsiteY96" fmla="*/ 462878 h 570372"/>
              <a:gd name="connsiteX97" fmla="*/ 368855 w 536808"/>
              <a:gd name="connsiteY97" fmla="*/ 452847 h 570372"/>
              <a:gd name="connsiteX98" fmla="*/ 407606 w 536808"/>
              <a:gd name="connsiteY98" fmla="*/ 498704 h 570372"/>
              <a:gd name="connsiteX99" fmla="*/ 407606 w 536808"/>
              <a:gd name="connsiteY99" fmla="*/ 528799 h 570372"/>
              <a:gd name="connsiteX100" fmla="*/ 64585 w 536808"/>
              <a:gd name="connsiteY100" fmla="*/ 564625 h 570372"/>
              <a:gd name="connsiteX101" fmla="*/ 64585 w 536808"/>
              <a:gd name="connsiteY101" fmla="*/ 563192 h 570372"/>
              <a:gd name="connsiteX102" fmla="*/ 0 w 536808"/>
              <a:gd name="connsiteY102" fmla="*/ 517334 h 570372"/>
              <a:gd name="connsiteX103" fmla="*/ 0 w 536808"/>
              <a:gd name="connsiteY103" fmla="*/ 57322 h 570372"/>
              <a:gd name="connsiteX104" fmla="*/ 0 w 536808"/>
              <a:gd name="connsiteY104" fmla="*/ 42992 h 570372"/>
              <a:gd name="connsiteX105" fmla="*/ 0 w 536808"/>
              <a:gd name="connsiteY105" fmla="*/ 38692 h 57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536808" h="570372">
                <a:moveTo>
                  <a:pt x="254035" y="291048"/>
                </a:moveTo>
                <a:lnTo>
                  <a:pt x="284151" y="291048"/>
                </a:lnTo>
                <a:lnTo>
                  <a:pt x="284151" y="319555"/>
                </a:lnTo>
                <a:lnTo>
                  <a:pt x="254035" y="319555"/>
                </a:lnTo>
                <a:close/>
                <a:moveTo>
                  <a:pt x="272715" y="212194"/>
                </a:moveTo>
                <a:cubicBezTo>
                  <a:pt x="279899" y="212194"/>
                  <a:pt x="285647" y="212194"/>
                  <a:pt x="289957" y="215056"/>
                </a:cubicBezTo>
                <a:cubicBezTo>
                  <a:pt x="295705" y="216487"/>
                  <a:pt x="300015" y="219349"/>
                  <a:pt x="302889" y="222211"/>
                </a:cubicBezTo>
                <a:cubicBezTo>
                  <a:pt x="305763" y="225073"/>
                  <a:pt x="307199" y="227935"/>
                  <a:pt x="308636" y="232228"/>
                </a:cubicBezTo>
                <a:cubicBezTo>
                  <a:pt x="310073" y="235090"/>
                  <a:pt x="311510" y="239382"/>
                  <a:pt x="311510" y="242244"/>
                </a:cubicBezTo>
                <a:cubicBezTo>
                  <a:pt x="311510" y="246537"/>
                  <a:pt x="311510" y="250830"/>
                  <a:pt x="310073" y="253692"/>
                </a:cubicBezTo>
                <a:cubicBezTo>
                  <a:pt x="308636" y="256554"/>
                  <a:pt x="307199" y="257985"/>
                  <a:pt x="305763" y="260847"/>
                </a:cubicBezTo>
                <a:cubicBezTo>
                  <a:pt x="302889" y="262278"/>
                  <a:pt x="301452" y="263709"/>
                  <a:pt x="298578" y="265140"/>
                </a:cubicBezTo>
                <a:cubicBezTo>
                  <a:pt x="295705" y="266571"/>
                  <a:pt x="294268" y="268002"/>
                  <a:pt x="291394" y="268002"/>
                </a:cubicBezTo>
                <a:cubicBezTo>
                  <a:pt x="289957" y="269433"/>
                  <a:pt x="288520" y="270864"/>
                  <a:pt x="287083" y="270864"/>
                </a:cubicBezTo>
                <a:cubicBezTo>
                  <a:pt x="285647" y="272295"/>
                  <a:pt x="285647" y="273726"/>
                  <a:pt x="284210" y="273726"/>
                </a:cubicBezTo>
                <a:cubicBezTo>
                  <a:pt x="284210" y="275157"/>
                  <a:pt x="284210" y="276588"/>
                  <a:pt x="284210" y="278019"/>
                </a:cubicBezTo>
                <a:cubicBezTo>
                  <a:pt x="282773" y="278019"/>
                  <a:pt x="282773" y="280881"/>
                  <a:pt x="282773" y="282312"/>
                </a:cubicBezTo>
                <a:lnTo>
                  <a:pt x="255473" y="282312"/>
                </a:lnTo>
                <a:cubicBezTo>
                  <a:pt x="255473" y="280881"/>
                  <a:pt x="255473" y="278019"/>
                  <a:pt x="255473" y="276588"/>
                </a:cubicBezTo>
                <a:cubicBezTo>
                  <a:pt x="255473" y="273726"/>
                  <a:pt x="255473" y="270864"/>
                  <a:pt x="256909" y="269433"/>
                </a:cubicBezTo>
                <a:cubicBezTo>
                  <a:pt x="256909" y="266571"/>
                  <a:pt x="258346" y="263709"/>
                  <a:pt x="259783" y="262278"/>
                </a:cubicBezTo>
                <a:cubicBezTo>
                  <a:pt x="261220" y="259416"/>
                  <a:pt x="262657" y="257985"/>
                  <a:pt x="265531" y="256554"/>
                </a:cubicBezTo>
                <a:cubicBezTo>
                  <a:pt x="266967" y="255123"/>
                  <a:pt x="268404" y="255123"/>
                  <a:pt x="269841" y="253692"/>
                </a:cubicBezTo>
                <a:cubicBezTo>
                  <a:pt x="271278" y="253692"/>
                  <a:pt x="272715" y="252261"/>
                  <a:pt x="274152" y="252261"/>
                </a:cubicBezTo>
                <a:cubicBezTo>
                  <a:pt x="275589" y="250830"/>
                  <a:pt x="277025" y="249399"/>
                  <a:pt x="278462" y="247968"/>
                </a:cubicBezTo>
                <a:cubicBezTo>
                  <a:pt x="279899" y="247968"/>
                  <a:pt x="279899" y="246537"/>
                  <a:pt x="279899" y="243675"/>
                </a:cubicBezTo>
                <a:cubicBezTo>
                  <a:pt x="279899" y="239382"/>
                  <a:pt x="277025" y="236521"/>
                  <a:pt x="271278" y="236521"/>
                </a:cubicBezTo>
                <a:cubicBezTo>
                  <a:pt x="268404" y="236521"/>
                  <a:pt x="265531" y="237952"/>
                  <a:pt x="264094" y="240813"/>
                </a:cubicBezTo>
                <a:cubicBezTo>
                  <a:pt x="262657" y="243675"/>
                  <a:pt x="261220" y="246537"/>
                  <a:pt x="262657" y="249399"/>
                </a:cubicBezTo>
                <a:lnTo>
                  <a:pt x="231046" y="249399"/>
                </a:lnTo>
                <a:cubicBezTo>
                  <a:pt x="231046" y="245106"/>
                  <a:pt x="232483" y="240813"/>
                  <a:pt x="233920" y="235090"/>
                </a:cubicBezTo>
                <a:cubicBezTo>
                  <a:pt x="235357" y="230797"/>
                  <a:pt x="238230" y="227935"/>
                  <a:pt x="241104" y="223642"/>
                </a:cubicBezTo>
                <a:cubicBezTo>
                  <a:pt x="243978" y="220780"/>
                  <a:pt x="248288" y="217918"/>
                  <a:pt x="254036" y="215056"/>
                </a:cubicBezTo>
                <a:cubicBezTo>
                  <a:pt x="258346" y="212194"/>
                  <a:pt x="265531" y="212194"/>
                  <a:pt x="272715" y="212194"/>
                </a:cubicBezTo>
                <a:close/>
                <a:moveTo>
                  <a:pt x="269869" y="169127"/>
                </a:moveTo>
                <a:cubicBezTo>
                  <a:pt x="215333" y="169127"/>
                  <a:pt x="170843" y="212117"/>
                  <a:pt x="170843" y="266572"/>
                </a:cubicBezTo>
                <a:cubicBezTo>
                  <a:pt x="170843" y="272304"/>
                  <a:pt x="170843" y="278036"/>
                  <a:pt x="172278" y="283768"/>
                </a:cubicBezTo>
                <a:cubicBezTo>
                  <a:pt x="180889" y="329625"/>
                  <a:pt x="221073" y="362585"/>
                  <a:pt x="268434" y="362585"/>
                </a:cubicBezTo>
                <a:cubicBezTo>
                  <a:pt x="322970" y="362585"/>
                  <a:pt x="367460" y="319594"/>
                  <a:pt x="367460" y="265139"/>
                </a:cubicBezTo>
                <a:cubicBezTo>
                  <a:pt x="367460" y="255108"/>
                  <a:pt x="366024" y="246510"/>
                  <a:pt x="363154" y="237912"/>
                </a:cubicBezTo>
                <a:cubicBezTo>
                  <a:pt x="351673" y="197787"/>
                  <a:pt x="312924" y="169127"/>
                  <a:pt x="269869" y="169127"/>
                </a:cubicBezTo>
                <a:close/>
                <a:moveTo>
                  <a:pt x="269869" y="97476"/>
                </a:moveTo>
                <a:cubicBezTo>
                  <a:pt x="275609" y="97476"/>
                  <a:pt x="282785" y="98909"/>
                  <a:pt x="288526" y="98909"/>
                </a:cubicBezTo>
                <a:cubicBezTo>
                  <a:pt x="291396" y="98909"/>
                  <a:pt x="292831" y="98909"/>
                  <a:pt x="294266" y="100342"/>
                </a:cubicBezTo>
                <a:cubicBezTo>
                  <a:pt x="298572" y="100342"/>
                  <a:pt x="302877" y="101775"/>
                  <a:pt x="308618" y="101775"/>
                </a:cubicBezTo>
                <a:cubicBezTo>
                  <a:pt x="310053" y="103208"/>
                  <a:pt x="311488" y="103208"/>
                  <a:pt x="314359" y="104641"/>
                </a:cubicBezTo>
                <a:cubicBezTo>
                  <a:pt x="318664" y="104641"/>
                  <a:pt x="322970" y="106074"/>
                  <a:pt x="327275" y="107507"/>
                </a:cubicBezTo>
                <a:cubicBezTo>
                  <a:pt x="328710" y="108940"/>
                  <a:pt x="330145" y="108940"/>
                  <a:pt x="331581" y="110373"/>
                </a:cubicBezTo>
                <a:cubicBezTo>
                  <a:pt x="337321" y="111806"/>
                  <a:pt x="343062" y="114672"/>
                  <a:pt x="347367" y="117538"/>
                </a:cubicBezTo>
                <a:cubicBezTo>
                  <a:pt x="348802" y="117538"/>
                  <a:pt x="348802" y="117538"/>
                  <a:pt x="348802" y="117538"/>
                </a:cubicBezTo>
                <a:cubicBezTo>
                  <a:pt x="360284" y="123270"/>
                  <a:pt x="370330" y="130435"/>
                  <a:pt x="380376" y="139033"/>
                </a:cubicBezTo>
                <a:cubicBezTo>
                  <a:pt x="381811" y="140466"/>
                  <a:pt x="381811" y="140466"/>
                  <a:pt x="381811" y="141899"/>
                </a:cubicBezTo>
                <a:cubicBezTo>
                  <a:pt x="386117" y="144765"/>
                  <a:pt x="390422" y="149065"/>
                  <a:pt x="394727" y="153364"/>
                </a:cubicBezTo>
                <a:cubicBezTo>
                  <a:pt x="394727" y="153364"/>
                  <a:pt x="396163" y="154797"/>
                  <a:pt x="396163" y="154797"/>
                </a:cubicBezTo>
                <a:cubicBezTo>
                  <a:pt x="421995" y="184890"/>
                  <a:pt x="439217" y="223581"/>
                  <a:pt x="439217" y="266572"/>
                </a:cubicBezTo>
                <a:cubicBezTo>
                  <a:pt x="439217" y="296666"/>
                  <a:pt x="430606" y="323893"/>
                  <a:pt x="417690" y="348254"/>
                </a:cubicBezTo>
                <a:lnTo>
                  <a:pt x="440653" y="376915"/>
                </a:lnTo>
                <a:lnTo>
                  <a:pt x="423431" y="391245"/>
                </a:lnTo>
                <a:lnTo>
                  <a:pt x="536808" y="525949"/>
                </a:lnTo>
                <a:lnTo>
                  <a:pt x="483707" y="570372"/>
                </a:lnTo>
                <a:lnTo>
                  <a:pt x="407644" y="480092"/>
                </a:lnTo>
                <a:lnTo>
                  <a:pt x="370330" y="435668"/>
                </a:lnTo>
                <a:lnTo>
                  <a:pt x="348802" y="454298"/>
                </a:lnTo>
                <a:lnTo>
                  <a:pt x="325840" y="427070"/>
                </a:lnTo>
                <a:cubicBezTo>
                  <a:pt x="308618" y="432802"/>
                  <a:pt x="289961" y="437101"/>
                  <a:pt x="269869" y="437101"/>
                </a:cubicBezTo>
                <a:cubicBezTo>
                  <a:pt x="175148" y="437101"/>
                  <a:pt x="99085" y="361151"/>
                  <a:pt x="99085" y="266572"/>
                </a:cubicBezTo>
                <a:cubicBezTo>
                  <a:pt x="99085" y="173426"/>
                  <a:pt x="175148" y="97476"/>
                  <a:pt x="269869" y="97476"/>
                </a:cubicBezTo>
                <a:close/>
                <a:moveTo>
                  <a:pt x="361679" y="0"/>
                </a:moveTo>
                <a:lnTo>
                  <a:pt x="373161" y="17197"/>
                </a:lnTo>
                <a:lnTo>
                  <a:pt x="43057" y="53023"/>
                </a:lnTo>
                <a:lnTo>
                  <a:pt x="33010" y="54456"/>
                </a:lnTo>
                <a:lnTo>
                  <a:pt x="40186" y="58755"/>
                </a:lnTo>
                <a:lnTo>
                  <a:pt x="365984" y="22929"/>
                </a:lnTo>
                <a:lnTo>
                  <a:pt x="365984" y="25795"/>
                </a:lnTo>
                <a:lnTo>
                  <a:pt x="44492" y="61621"/>
                </a:lnTo>
                <a:lnTo>
                  <a:pt x="50233" y="67354"/>
                </a:lnTo>
                <a:lnTo>
                  <a:pt x="371725" y="31527"/>
                </a:lnTo>
                <a:lnTo>
                  <a:pt x="373161" y="34393"/>
                </a:lnTo>
                <a:lnTo>
                  <a:pt x="54539" y="70220"/>
                </a:lnTo>
                <a:lnTo>
                  <a:pt x="61715" y="74519"/>
                </a:lnTo>
                <a:lnTo>
                  <a:pt x="377466" y="38692"/>
                </a:lnTo>
                <a:lnTo>
                  <a:pt x="378901" y="42992"/>
                </a:lnTo>
                <a:lnTo>
                  <a:pt x="66021" y="77385"/>
                </a:lnTo>
                <a:lnTo>
                  <a:pt x="70326" y="80251"/>
                </a:lnTo>
                <a:lnTo>
                  <a:pt x="384642" y="47291"/>
                </a:lnTo>
                <a:lnTo>
                  <a:pt x="384642" y="50157"/>
                </a:lnTo>
                <a:lnTo>
                  <a:pt x="76067" y="83117"/>
                </a:lnTo>
                <a:lnTo>
                  <a:pt x="81808" y="87416"/>
                </a:lnTo>
                <a:lnTo>
                  <a:pt x="407606" y="54456"/>
                </a:lnTo>
                <a:lnTo>
                  <a:pt x="407606" y="149038"/>
                </a:lnTo>
                <a:cubicBezTo>
                  <a:pt x="374596" y="110345"/>
                  <a:pt x="324363" y="85983"/>
                  <a:pt x="269824" y="85983"/>
                </a:cubicBezTo>
                <a:cubicBezTo>
                  <a:pt x="169357" y="85983"/>
                  <a:pt x="87549" y="166235"/>
                  <a:pt x="87549" y="266549"/>
                </a:cubicBezTo>
                <a:cubicBezTo>
                  <a:pt x="87549" y="366863"/>
                  <a:pt x="169357" y="448547"/>
                  <a:pt x="269824" y="448547"/>
                </a:cubicBezTo>
                <a:cubicBezTo>
                  <a:pt x="287047" y="448547"/>
                  <a:pt x="304269" y="445681"/>
                  <a:pt x="321492" y="441382"/>
                </a:cubicBezTo>
                <a:lnTo>
                  <a:pt x="340150" y="461445"/>
                </a:lnTo>
                <a:lnTo>
                  <a:pt x="347326" y="471476"/>
                </a:lnTo>
                <a:lnTo>
                  <a:pt x="357373" y="462878"/>
                </a:lnTo>
                <a:lnTo>
                  <a:pt x="368855" y="452847"/>
                </a:lnTo>
                <a:lnTo>
                  <a:pt x="407606" y="498704"/>
                </a:lnTo>
                <a:lnTo>
                  <a:pt x="407606" y="528799"/>
                </a:lnTo>
                <a:lnTo>
                  <a:pt x="64585" y="564625"/>
                </a:lnTo>
                <a:lnTo>
                  <a:pt x="64585" y="563192"/>
                </a:lnTo>
                <a:lnTo>
                  <a:pt x="0" y="517334"/>
                </a:lnTo>
                <a:lnTo>
                  <a:pt x="0" y="57322"/>
                </a:lnTo>
                <a:lnTo>
                  <a:pt x="0" y="42992"/>
                </a:lnTo>
                <a:lnTo>
                  <a:pt x="0" y="3869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29" name="图标"/>
          <p:cNvSpPr>
            <a:spLocks noChangeAspect="1" noEditPoints="1"/>
          </p:cNvSpPr>
          <p:nvPr/>
        </p:nvSpPr>
        <p:spPr bwMode="auto">
          <a:xfrm>
            <a:off x="9705395" y="2499569"/>
            <a:ext cx="468000" cy="596934"/>
          </a:xfrm>
          <a:custGeom>
            <a:avLst/>
            <a:gdLst>
              <a:gd name="T0" fmla="*/ 84 w 138"/>
              <a:gd name="T1" fmla="*/ 71 h 176"/>
              <a:gd name="T2" fmla="*/ 69 w 138"/>
              <a:gd name="T3" fmla="*/ 69 h 176"/>
              <a:gd name="T4" fmla="*/ 54 w 138"/>
              <a:gd name="T5" fmla="*/ 71 h 176"/>
              <a:gd name="T6" fmla="*/ 54 w 138"/>
              <a:gd name="T7" fmla="*/ 26 h 176"/>
              <a:gd name="T8" fmla="*/ 15 w 138"/>
              <a:gd name="T9" fmla="*/ 26 h 176"/>
              <a:gd name="T10" fmla="*/ 15 w 138"/>
              <a:gd name="T11" fmla="*/ 48 h 176"/>
              <a:gd name="T12" fmla="*/ 34 w 138"/>
              <a:gd name="T13" fmla="*/ 82 h 176"/>
              <a:gd name="T14" fmla="*/ 16 w 138"/>
              <a:gd name="T15" fmla="*/ 122 h 176"/>
              <a:gd name="T16" fmla="*/ 69 w 138"/>
              <a:gd name="T17" fmla="*/ 176 h 176"/>
              <a:gd name="T18" fmla="*/ 122 w 138"/>
              <a:gd name="T19" fmla="*/ 122 h 176"/>
              <a:gd name="T20" fmla="*/ 101 w 138"/>
              <a:gd name="T21" fmla="*/ 80 h 176"/>
              <a:gd name="T22" fmla="*/ 123 w 138"/>
              <a:gd name="T23" fmla="*/ 49 h 176"/>
              <a:gd name="T24" fmla="*/ 123 w 138"/>
              <a:gd name="T25" fmla="*/ 26 h 176"/>
              <a:gd name="T26" fmla="*/ 84 w 138"/>
              <a:gd name="T27" fmla="*/ 26 h 176"/>
              <a:gd name="T28" fmla="*/ 84 w 138"/>
              <a:gd name="T29" fmla="*/ 71 h 176"/>
              <a:gd name="T30" fmla="*/ 103 w 138"/>
              <a:gd name="T31" fmla="*/ 122 h 176"/>
              <a:gd name="T32" fmla="*/ 69 w 138"/>
              <a:gd name="T33" fmla="*/ 157 h 176"/>
              <a:gd name="T34" fmla="*/ 35 w 138"/>
              <a:gd name="T35" fmla="*/ 122 h 176"/>
              <a:gd name="T36" fmla="*/ 69 w 138"/>
              <a:gd name="T37" fmla="*/ 88 h 176"/>
              <a:gd name="T38" fmla="*/ 103 w 138"/>
              <a:gd name="T39" fmla="*/ 122 h 176"/>
              <a:gd name="T40" fmla="*/ 0 w 138"/>
              <a:gd name="T41" fmla="*/ 0 h 176"/>
              <a:gd name="T42" fmla="*/ 0 w 138"/>
              <a:gd name="T43" fmla="*/ 16 h 176"/>
              <a:gd name="T44" fmla="*/ 138 w 138"/>
              <a:gd name="T45" fmla="*/ 16 h 176"/>
              <a:gd name="T46" fmla="*/ 138 w 138"/>
              <a:gd name="T47" fmla="*/ 0 h 176"/>
              <a:gd name="T48" fmla="*/ 0 w 138"/>
              <a:gd name="T49" fmla="*/ 0 h 176"/>
              <a:gd name="T50" fmla="*/ 68 w 138"/>
              <a:gd name="T51" fmla="*/ 91 h 176"/>
              <a:gd name="T52" fmla="*/ 61 w 138"/>
              <a:gd name="T53" fmla="*/ 111 h 176"/>
              <a:gd name="T54" fmla="*/ 39 w 138"/>
              <a:gd name="T55" fmla="*/ 111 h 176"/>
              <a:gd name="T56" fmla="*/ 38 w 138"/>
              <a:gd name="T57" fmla="*/ 112 h 176"/>
              <a:gd name="T58" fmla="*/ 38 w 138"/>
              <a:gd name="T59" fmla="*/ 114 h 176"/>
              <a:gd name="T60" fmla="*/ 56 w 138"/>
              <a:gd name="T61" fmla="*/ 127 h 176"/>
              <a:gd name="T62" fmla="*/ 49 w 138"/>
              <a:gd name="T63" fmla="*/ 148 h 176"/>
              <a:gd name="T64" fmla="*/ 50 w 138"/>
              <a:gd name="T65" fmla="*/ 149 h 176"/>
              <a:gd name="T66" fmla="*/ 51 w 138"/>
              <a:gd name="T67" fmla="*/ 149 h 176"/>
              <a:gd name="T68" fmla="*/ 69 w 138"/>
              <a:gd name="T69" fmla="*/ 136 h 176"/>
              <a:gd name="T70" fmla="*/ 87 w 138"/>
              <a:gd name="T71" fmla="*/ 149 h 176"/>
              <a:gd name="T72" fmla="*/ 88 w 138"/>
              <a:gd name="T73" fmla="*/ 149 h 176"/>
              <a:gd name="T74" fmla="*/ 88 w 138"/>
              <a:gd name="T75" fmla="*/ 149 h 176"/>
              <a:gd name="T76" fmla="*/ 89 w 138"/>
              <a:gd name="T77" fmla="*/ 148 h 176"/>
              <a:gd name="T78" fmla="*/ 82 w 138"/>
              <a:gd name="T79" fmla="*/ 127 h 176"/>
              <a:gd name="T80" fmla="*/ 100 w 138"/>
              <a:gd name="T81" fmla="*/ 114 h 176"/>
              <a:gd name="T82" fmla="*/ 100 w 138"/>
              <a:gd name="T83" fmla="*/ 112 h 176"/>
              <a:gd name="T84" fmla="*/ 99 w 138"/>
              <a:gd name="T85" fmla="*/ 111 h 176"/>
              <a:gd name="T86" fmla="*/ 77 w 138"/>
              <a:gd name="T87" fmla="*/ 111 h 176"/>
              <a:gd name="T88" fmla="*/ 70 w 138"/>
              <a:gd name="T89" fmla="*/ 91 h 176"/>
              <a:gd name="T90" fmla="*/ 69 w 138"/>
              <a:gd name="T91" fmla="*/ 90 h 176"/>
              <a:gd name="T92" fmla="*/ 68 w 138"/>
              <a:gd name="T93" fmla="*/ 91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8" h="176">
                <a:moveTo>
                  <a:pt x="84" y="71"/>
                </a:moveTo>
                <a:cubicBezTo>
                  <a:pt x="79" y="70"/>
                  <a:pt x="74" y="69"/>
                  <a:pt x="69" y="69"/>
                </a:cubicBezTo>
                <a:cubicBezTo>
                  <a:pt x="64" y="69"/>
                  <a:pt x="59" y="70"/>
                  <a:pt x="54" y="71"/>
                </a:cubicBezTo>
                <a:cubicBezTo>
                  <a:pt x="54" y="26"/>
                  <a:pt x="54" y="26"/>
                  <a:pt x="54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48"/>
                  <a:pt x="15" y="48"/>
                  <a:pt x="15" y="48"/>
                </a:cubicBezTo>
                <a:cubicBezTo>
                  <a:pt x="34" y="82"/>
                  <a:pt x="34" y="82"/>
                  <a:pt x="34" y="82"/>
                </a:cubicBezTo>
                <a:cubicBezTo>
                  <a:pt x="23" y="92"/>
                  <a:pt x="16" y="106"/>
                  <a:pt x="16" y="122"/>
                </a:cubicBezTo>
                <a:cubicBezTo>
                  <a:pt x="16" y="152"/>
                  <a:pt x="40" y="176"/>
                  <a:pt x="69" y="176"/>
                </a:cubicBezTo>
                <a:cubicBezTo>
                  <a:pt x="98" y="176"/>
                  <a:pt x="122" y="152"/>
                  <a:pt x="122" y="122"/>
                </a:cubicBezTo>
                <a:cubicBezTo>
                  <a:pt x="122" y="105"/>
                  <a:pt x="114" y="90"/>
                  <a:pt x="101" y="80"/>
                </a:cubicBezTo>
                <a:cubicBezTo>
                  <a:pt x="123" y="49"/>
                  <a:pt x="123" y="49"/>
                  <a:pt x="123" y="49"/>
                </a:cubicBezTo>
                <a:cubicBezTo>
                  <a:pt x="123" y="26"/>
                  <a:pt x="123" y="26"/>
                  <a:pt x="123" y="26"/>
                </a:cubicBezTo>
                <a:cubicBezTo>
                  <a:pt x="84" y="26"/>
                  <a:pt x="84" y="26"/>
                  <a:pt x="84" y="26"/>
                </a:cubicBezTo>
                <a:lnTo>
                  <a:pt x="84" y="71"/>
                </a:lnTo>
                <a:close/>
                <a:moveTo>
                  <a:pt x="103" y="122"/>
                </a:moveTo>
                <a:cubicBezTo>
                  <a:pt x="103" y="141"/>
                  <a:pt x="88" y="157"/>
                  <a:pt x="69" y="157"/>
                </a:cubicBezTo>
                <a:cubicBezTo>
                  <a:pt x="50" y="157"/>
                  <a:pt x="35" y="141"/>
                  <a:pt x="35" y="122"/>
                </a:cubicBezTo>
                <a:cubicBezTo>
                  <a:pt x="35" y="104"/>
                  <a:pt x="50" y="88"/>
                  <a:pt x="69" y="88"/>
                </a:cubicBezTo>
                <a:cubicBezTo>
                  <a:pt x="88" y="88"/>
                  <a:pt x="103" y="104"/>
                  <a:pt x="103" y="122"/>
                </a:cubicBezTo>
                <a:close/>
                <a:moveTo>
                  <a:pt x="0" y="0"/>
                </a:moveTo>
                <a:cubicBezTo>
                  <a:pt x="0" y="16"/>
                  <a:pt x="0" y="16"/>
                  <a:pt x="0" y="16"/>
                </a:cubicBezTo>
                <a:cubicBezTo>
                  <a:pt x="138" y="16"/>
                  <a:pt x="138" y="16"/>
                  <a:pt x="138" y="16"/>
                </a:cubicBezTo>
                <a:cubicBezTo>
                  <a:pt x="138" y="0"/>
                  <a:pt x="138" y="0"/>
                  <a:pt x="138" y="0"/>
                </a:cubicBezTo>
                <a:lnTo>
                  <a:pt x="0" y="0"/>
                </a:lnTo>
                <a:close/>
                <a:moveTo>
                  <a:pt x="68" y="91"/>
                </a:moveTo>
                <a:cubicBezTo>
                  <a:pt x="61" y="111"/>
                  <a:pt x="61" y="111"/>
                  <a:pt x="61" y="111"/>
                </a:cubicBezTo>
                <a:cubicBezTo>
                  <a:pt x="39" y="111"/>
                  <a:pt x="39" y="111"/>
                  <a:pt x="39" y="111"/>
                </a:cubicBezTo>
                <a:cubicBezTo>
                  <a:pt x="39" y="111"/>
                  <a:pt x="38" y="112"/>
                  <a:pt x="38" y="112"/>
                </a:cubicBezTo>
                <a:cubicBezTo>
                  <a:pt x="38" y="113"/>
                  <a:pt x="38" y="113"/>
                  <a:pt x="38" y="114"/>
                </a:cubicBezTo>
                <a:cubicBezTo>
                  <a:pt x="56" y="127"/>
                  <a:pt x="56" y="127"/>
                  <a:pt x="56" y="127"/>
                </a:cubicBezTo>
                <a:cubicBezTo>
                  <a:pt x="49" y="148"/>
                  <a:pt x="49" y="148"/>
                  <a:pt x="49" y="148"/>
                </a:cubicBezTo>
                <a:cubicBezTo>
                  <a:pt x="49" y="148"/>
                  <a:pt x="49" y="149"/>
                  <a:pt x="50" y="149"/>
                </a:cubicBezTo>
                <a:cubicBezTo>
                  <a:pt x="50" y="149"/>
                  <a:pt x="51" y="149"/>
                  <a:pt x="51" y="149"/>
                </a:cubicBezTo>
                <a:cubicBezTo>
                  <a:pt x="69" y="136"/>
                  <a:pt x="69" y="136"/>
                  <a:pt x="69" y="136"/>
                </a:cubicBezTo>
                <a:cubicBezTo>
                  <a:pt x="87" y="149"/>
                  <a:pt x="87" y="149"/>
                  <a:pt x="87" y="149"/>
                </a:cubicBezTo>
                <a:cubicBezTo>
                  <a:pt x="87" y="149"/>
                  <a:pt x="87" y="149"/>
                  <a:pt x="88" y="149"/>
                </a:cubicBezTo>
                <a:cubicBezTo>
                  <a:pt x="88" y="149"/>
                  <a:pt x="88" y="149"/>
                  <a:pt x="88" y="149"/>
                </a:cubicBezTo>
                <a:cubicBezTo>
                  <a:pt x="89" y="149"/>
                  <a:pt x="89" y="148"/>
                  <a:pt x="89" y="148"/>
                </a:cubicBezTo>
                <a:cubicBezTo>
                  <a:pt x="82" y="127"/>
                  <a:pt x="82" y="127"/>
                  <a:pt x="82" y="127"/>
                </a:cubicBezTo>
                <a:cubicBezTo>
                  <a:pt x="100" y="114"/>
                  <a:pt x="100" y="114"/>
                  <a:pt x="100" y="114"/>
                </a:cubicBezTo>
                <a:cubicBezTo>
                  <a:pt x="100" y="113"/>
                  <a:pt x="100" y="113"/>
                  <a:pt x="100" y="112"/>
                </a:cubicBezTo>
                <a:cubicBezTo>
                  <a:pt x="100" y="112"/>
                  <a:pt x="99" y="111"/>
                  <a:pt x="99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0" y="91"/>
                  <a:pt x="70" y="91"/>
                  <a:pt x="70" y="91"/>
                </a:cubicBezTo>
                <a:cubicBezTo>
                  <a:pt x="70" y="90"/>
                  <a:pt x="70" y="90"/>
                  <a:pt x="69" y="90"/>
                </a:cubicBezTo>
                <a:cubicBezTo>
                  <a:pt x="68" y="90"/>
                  <a:pt x="68" y="90"/>
                  <a:pt x="68" y="9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/>
          <a:lstStyle/>
          <a:p>
            <a:pPr defTabSz="913130">
              <a:defRPr/>
            </a:pPr>
            <a:endParaRPr lang="zh-CN" altLang="en-US" sz="1600">
              <a:solidFill>
                <a:schemeClr val="accent1"/>
              </a:solidFill>
            </a:endParaRPr>
          </a:p>
        </p:txBody>
      </p:sp>
      <p:sp>
        <p:nvSpPr>
          <p:cNvPr id="39" name="文本"/>
          <p:cNvSpPr/>
          <p:nvPr/>
        </p:nvSpPr>
        <p:spPr>
          <a:xfrm>
            <a:off x="1442605" y="4979784"/>
            <a:ext cx="1620000" cy="1198880"/>
          </a:xfrm>
          <a:prstGeom prst="rect">
            <a:avLst/>
          </a:prstGeom>
          <a:noFill/>
        </p:spPr>
        <p:txBody>
          <a:bodyPr wrap="square" lIns="14400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spc="150" dirty="0">
                <a:solidFill>
                  <a:schemeClr val="accent3"/>
                </a:solidFill>
              </a:rPr>
              <a:t>1</a:t>
            </a:r>
            <a:r>
              <a:rPr lang="zh-CN" altLang="en-US" sz="1200" spc="150" dirty="0">
                <a:solidFill>
                  <a:schemeClr val="accent3"/>
                </a:solidFill>
              </a:rPr>
              <a:t>、承认不了解客户需求</a:t>
            </a:r>
            <a:endParaRPr lang="zh-CN" altLang="en-US" sz="1200" spc="150" dirty="0">
              <a:solidFill>
                <a:schemeClr val="accent3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spc="150" dirty="0">
                <a:solidFill>
                  <a:schemeClr val="accent3"/>
                </a:solidFill>
              </a:rPr>
              <a:t>2</a:t>
            </a:r>
            <a:r>
              <a:rPr lang="zh-CN" altLang="en-US" sz="1200" spc="150" dirty="0">
                <a:solidFill>
                  <a:schemeClr val="accent3"/>
                </a:solidFill>
              </a:rPr>
              <a:t>、没人能保证目标一定对</a:t>
            </a:r>
            <a:endParaRPr lang="zh-CN" altLang="en-US" sz="1200" spc="150" dirty="0">
              <a:solidFill>
                <a:schemeClr val="accent3"/>
              </a:solidFill>
            </a:endParaRPr>
          </a:p>
        </p:txBody>
      </p:sp>
      <p:sp>
        <p:nvSpPr>
          <p:cNvPr id="40" name="文本"/>
          <p:cNvSpPr/>
          <p:nvPr/>
        </p:nvSpPr>
        <p:spPr>
          <a:xfrm>
            <a:off x="4004869" y="4979784"/>
            <a:ext cx="1620000" cy="368300"/>
          </a:xfrm>
          <a:prstGeom prst="rect">
            <a:avLst/>
          </a:prstGeom>
          <a:noFill/>
        </p:spPr>
        <p:txBody>
          <a:bodyPr wrap="square" lIns="144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  <a:sym typeface="+mn-ea"/>
              </a:rPr>
              <a:t>船小好调头</a:t>
            </a:r>
            <a:endParaRPr lang="zh-CN" altLang="en-US" sz="1200" spc="150" dirty="0">
              <a:solidFill>
                <a:schemeClr val="accent3"/>
              </a:solidFill>
              <a:latin typeface="+mn-ea"/>
              <a:sym typeface="+mn-ea"/>
            </a:endParaRPr>
          </a:p>
        </p:txBody>
      </p:sp>
      <p:sp>
        <p:nvSpPr>
          <p:cNvPr id="41" name="文本"/>
          <p:cNvSpPr/>
          <p:nvPr/>
        </p:nvSpPr>
        <p:spPr>
          <a:xfrm>
            <a:off x="6567132" y="4979784"/>
            <a:ext cx="1620000" cy="645160"/>
          </a:xfrm>
          <a:prstGeom prst="rect">
            <a:avLst/>
          </a:prstGeom>
          <a:noFill/>
        </p:spPr>
        <p:txBody>
          <a:bodyPr wrap="square" lIns="144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  <a:sym typeface="+mn-ea"/>
              </a:rPr>
              <a:t>尽早获取用户真实需求</a:t>
            </a:r>
            <a:endParaRPr lang="zh-CN" altLang="en-US" sz="1200" spc="150" dirty="0">
              <a:solidFill>
                <a:schemeClr val="accent3"/>
              </a:solidFill>
            </a:endParaRPr>
          </a:p>
        </p:txBody>
      </p:sp>
      <p:sp>
        <p:nvSpPr>
          <p:cNvPr id="42" name="文本"/>
          <p:cNvSpPr/>
          <p:nvPr/>
        </p:nvSpPr>
        <p:spPr>
          <a:xfrm>
            <a:off x="9129396" y="4979784"/>
            <a:ext cx="1620000" cy="922020"/>
          </a:xfrm>
          <a:prstGeom prst="rect">
            <a:avLst/>
          </a:prstGeom>
          <a:noFill/>
        </p:spPr>
        <p:txBody>
          <a:bodyPr wrap="square" lIns="144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  <a:sym typeface="+mn-ea"/>
              </a:rPr>
              <a:t>小步快跑，减少走弯路。每一步都能看到效果</a:t>
            </a:r>
            <a:endParaRPr lang="zh-CN" altLang="en-US" sz="1200" spc="150" dirty="0">
              <a:solidFill>
                <a:schemeClr val="accent3"/>
              </a:solidFill>
              <a:latin typeface="+mn-ea"/>
              <a:sym typeface="+mn-ea"/>
            </a:endParaRPr>
          </a:p>
        </p:txBody>
      </p:sp>
      <p:sp>
        <p:nvSpPr>
          <p:cNvPr id="43" name="文本"/>
          <p:cNvSpPr/>
          <p:nvPr/>
        </p:nvSpPr>
        <p:spPr>
          <a:xfrm>
            <a:off x="1925580" y="4409023"/>
            <a:ext cx="65405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spc="250" dirty="0">
                <a:solidFill>
                  <a:schemeClr val="accent1"/>
                </a:solidFill>
                <a:latin typeface="+mj-ea"/>
                <a:ea typeface="+mj-ea"/>
              </a:rPr>
              <a:t>前提</a:t>
            </a:r>
            <a:endParaRPr lang="zh-CN" altLang="en-US" sz="16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4" name="文本"/>
          <p:cNvSpPr/>
          <p:nvPr/>
        </p:nvSpPr>
        <p:spPr>
          <a:xfrm>
            <a:off x="4252259" y="4409023"/>
            <a:ext cx="112522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spc="250" dirty="0">
                <a:solidFill>
                  <a:schemeClr val="accent2"/>
                </a:solidFill>
                <a:latin typeface="+mj-ea"/>
                <a:ea typeface="+mj-ea"/>
              </a:rPr>
              <a:t>最小成本</a:t>
            </a:r>
            <a:endParaRPr lang="zh-CN" altLang="en-US" sz="16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45" name="文本"/>
          <p:cNvSpPr/>
          <p:nvPr/>
        </p:nvSpPr>
        <p:spPr>
          <a:xfrm>
            <a:off x="6814522" y="4409023"/>
            <a:ext cx="112522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spc="250" dirty="0">
                <a:solidFill>
                  <a:schemeClr val="accent1"/>
                </a:solidFill>
                <a:latin typeface="+mj-ea"/>
                <a:ea typeface="+mj-ea"/>
              </a:rPr>
              <a:t>快速验证</a:t>
            </a:r>
            <a:endParaRPr lang="zh-CN" altLang="en-US" sz="16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6" name="文本"/>
          <p:cNvSpPr/>
          <p:nvPr/>
        </p:nvSpPr>
        <p:spPr>
          <a:xfrm>
            <a:off x="9376786" y="4409023"/>
            <a:ext cx="112522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spc="250" dirty="0">
                <a:solidFill>
                  <a:schemeClr val="accent2"/>
                </a:solidFill>
                <a:latin typeface="+mj-ea"/>
                <a:ea typeface="+mj-ea"/>
              </a:rPr>
              <a:t>反馈循环</a:t>
            </a:r>
            <a:endParaRPr lang="zh-CN" altLang="en-US" sz="16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23" name="标题"/>
          <p:cNvSpPr>
            <a:spLocks noGrp="1"/>
          </p:cNvSpPr>
          <p:nvPr>
            <p:ph type="body" sz="quarter" idx="10"/>
          </p:nvPr>
        </p:nvSpPr>
        <p:spPr>
          <a:xfrm>
            <a:off x="1596000" y="185409"/>
            <a:ext cx="9000000" cy="429895"/>
          </a:xfrm>
        </p:spPr>
        <p:txBody>
          <a:bodyPr/>
          <a:lstStyle/>
          <a:p>
            <a:r>
              <a:rPr>
                <a:sym typeface="+mn-ea"/>
              </a:rPr>
              <a:t>精益创业中的方法论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49720" y="1188720"/>
            <a:ext cx="4573905" cy="306006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375" y="1255395"/>
            <a:ext cx="5006975" cy="3060065"/>
          </a:xfrm>
          <a:prstGeom prst="rect">
            <a:avLst/>
          </a:prstGeom>
        </p:spPr>
      </p:pic>
      <p:sp>
        <p:nvSpPr>
          <p:cNvPr id="10" name="文本"/>
          <p:cNvSpPr txBox="1"/>
          <p:nvPr/>
        </p:nvSpPr>
        <p:spPr>
          <a:xfrm>
            <a:off x="1132205" y="4419979"/>
            <a:ext cx="3604953" cy="837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pPr indent="0"/>
            <a:r>
              <a:rPr lang="zh-CN" altLang="en-US" sz="1200" dirty="0">
                <a:solidFill>
                  <a:schemeClr val="accent3"/>
                </a:solidFill>
              </a:rPr>
              <a:t>幂律分布就是（二八法则</a:t>
            </a:r>
            <a:r>
              <a:rPr lang="en-US" altLang="zh-CN" sz="1200" dirty="0">
                <a:solidFill>
                  <a:schemeClr val="accent3"/>
                </a:solidFill>
              </a:rPr>
              <a:t>+</a:t>
            </a:r>
            <a:r>
              <a:rPr lang="zh-CN" altLang="en-US" sz="1200" dirty="0">
                <a:solidFill>
                  <a:schemeClr val="accent3"/>
                </a:solidFill>
              </a:rPr>
              <a:t>长尾理论）：</a:t>
            </a:r>
            <a:endParaRPr lang="zh-CN" altLang="en-US" sz="1200" dirty="0">
              <a:solidFill>
                <a:schemeClr val="accent3"/>
              </a:solidFill>
            </a:endParaRPr>
          </a:p>
          <a:p>
            <a:pPr indent="0"/>
            <a:r>
              <a:rPr lang="zh-CN" altLang="en-US" sz="1200" dirty="0">
                <a:solidFill>
                  <a:schemeClr val="accent3"/>
                </a:solidFill>
              </a:rPr>
              <a:t>80%的财富掌握在20%的手中</a:t>
            </a:r>
            <a:endParaRPr lang="zh-CN" altLang="en-US" sz="1200" dirty="0">
              <a:solidFill>
                <a:schemeClr val="accent3"/>
              </a:solidFill>
            </a:endParaRPr>
          </a:p>
        </p:txBody>
      </p:sp>
      <p:sp>
        <p:nvSpPr>
          <p:cNvPr id="11" name="文本"/>
          <p:cNvSpPr txBox="1"/>
          <p:nvPr/>
        </p:nvSpPr>
        <p:spPr>
          <a:xfrm>
            <a:off x="6191250" y="4477385"/>
            <a:ext cx="52324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pPr indent="0"/>
            <a:r>
              <a:rPr lang="zh-CN" altLang="en-US" sz="1200" dirty="0">
                <a:solidFill>
                  <a:schemeClr val="accent3"/>
                </a:solidFill>
              </a:rPr>
              <a:t>分型理论就是自相似性（自同性结构，即子部分的形状与整体的形状相似，依次递归）</a:t>
            </a:r>
            <a:endParaRPr lang="zh-CN" altLang="en-US" sz="1200" dirty="0">
              <a:solidFill>
                <a:schemeClr val="accent3"/>
              </a:solidFill>
            </a:endParaRPr>
          </a:p>
        </p:txBody>
      </p: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596000" y="185409"/>
            <a:ext cx="9000000" cy="429895"/>
          </a:xfrm>
        </p:spPr>
        <p:txBody>
          <a:bodyPr/>
          <a:lstStyle/>
          <a:p>
            <a:r>
              <a:rPr>
                <a:solidFill>
                  <a:schemeClr val="accent2">
                    <a:lumMod val="75000"/>
                  </a:schemeClr>
                </a:solidFill>
                <a:sym typeface="+mn-ea"/>
              </a:rPr>
              <a:t>做减法：</a:t>
            </a:r>
            <a:r>
              <a:rPr>
                <a:sym typeface="+mn-ea"/>
              </a:rPr>
              <a:t>幂律分布和分型理论</a:t>
            </a:r>
            <a:endParaRPr>
              <a:sym typeface="+mn-ea"/>
            </a:endParaRPr>
          </a:p>
        </p:txBody>
      </p:sp>
      <p:sp>
        <p:nvSpPr>
          <p:cNvPr id="6" name="矩形"/>
          <p:cNvSpPr/>
          <p:nvPr/>
        </p:nvSpPr>
        <p:spPr>
          <a:xfrm flipV="1">
            <a:off x="968375" y="5333365"/>
            <a:ext cx="10296000" cy="1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p>
            <a:pPr>
              <a:lnSpc>
                <a:spcPct val="150000"/>
              </a:lnSpc>
            </a:pPr>
            <a:endParaRPr lang="zh-CN" altLang="en-US" sz="1600" spc="150" dirty="0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68375" y="5418455"/>
            <a:ext cx="5031105" cy="1322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/>
              <a:t>按照分型理论，这20%依然遵循二八法则：</a:t>
            </a:r>
            <a:endParaRPr lang="zh-CN" altLang="en-US" sz="1600"/>
          </a:p>
          <a:p>
            <a:endParaRPr lang="zh-CN" altLang="en-US" sz="1600"/>
          </a:p>
          <a:p>
            <a:r>
              <a:rPr lang="zh-CN" altLang="en-US" sz="1600"/>
              <a:t>二八法则：      20%        -----   80%</a:t>
            </a:r>
            <a:endParaRPr lang="zh-CN" altLang="en-US" sz="1600"/>
          </a:p>
          <a:p>
            <a:r>
              <a:rPr lang="zh-CN" altLang="en-US" sz="1600"/>
              <a:t>二八法则次级：   4%         -----   64%</a:t>
            </a:r>
            <a:endParaRPr lang="zh-CN" altLang="en-US" sz="1600"/>
          </a:p>
          <a:p>
            <a:r>
              <a:rPr lang="zh-CN" altLang="en-US" sz="1600"/>
              <a:t>二八法则次次级： 0.8%       -----   51.2%</a:t>
            </a:r>
            <a:endParaRPr lang="zh-CN" altLang="en-US" sz="1600"/>
          </a:p>
        </p:txBody>
      </p:sp>
      <p:sp>
        <p:nvSpPr>
          <p:cNvPr id="14" name="文本框 13"/>
          <p:cNvSpPr txBox="1"/>
          <p:nvPr/>
        </p:nvSpPr>
        <p:spPr>
          <a:xfrm>
            <a:off x="6169660" y="5599430"/>
            <a:ext cx="5275580" cy="922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accent2">
                    <a:lumMod val="75000"/>
                  </a:schemeClr>
                </a:solidFill>
                <a:sym typeface="+mn-ea"/>
              </a:rPr>
              <a:t>结论：相当于0.8%的人掌握了世界上一半的财富。</a:t>
            </a:r>
            <a:endParaRPr lang="zh-CN" altLang="en-US">
              <a:solidFill>
                <a:schemeClr val="accent2">
                  <a:lumMod val="75000"/>
                </a:schemeClr>
              </a:solidFill>
              <a:sym typeface="+mn-ea"/>
            </a:endParaRPr>
          </a:p>
          <a:p>
            <a:endParaRPr lang="zh-CN" altLang="en-US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推论：核心价值的工作由</a:t>
            </a:r>
            <a:r>
              <a:rPr lang="en-US" altLang="zh-CN">
                <a:solidFill>
                  <a:schemeClr val="accent2">
                    <a:lumMod val="75000"/>
                  </a:schemeClr>
                </a:solidFill>
              </a:rPr>
              <a:t>0.8%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的时间完成。</a:t>
            </a:r>
            <a:endParaRPr lang="zh-CN" altLang="en-US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"/>
          <p:cNvSpPr/>
          <p:nvPr/>
        </p:nvSpPr>
        <p:spPr>
          <a:xfrm>
            <a:off x="0" y="-28575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41E7DF">
                  <a:alpha val="85000"/>
                </a:srgbClr>
              </a:gs>
              <a:gs pos="80000">
                <a:srgbClr val="356EC3">
                  <a:alpha val="84706"/>
                </a:srgbClr>
              </a:gs>
              <a:gs pos="20000">
                <a:srgbClr val="449FBC">
                  <a:alpha val="85000"/>
                </a:srgbClr>
              </a:gs>
              <a:gs pos="100000">
                <a:srgbClr val="2E5FA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20" name="文本"/>
          <p:cNvSpPr/>
          <p:nvPr/>
        </p:nvSpPr>
        <p:spPr>
          <a:xfrm>
            <a:off x="1444104" y="1386100"/>
            <a:ext cx="7289165" cy="23069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spc="200" dirty="0">
                <a:solidFill>
                  <a:schemeClr val="accent6"/>
                </a:solidFill>
              </a:rPr>
              <a:t>以上理论哪些有缺点或不认同？</a:t>
            </a:r>
            <a:endParaRPr lang="zh-CN" altLang="en-US" sz="1600" b="1" spc="200" dirty="0">
              <a:solidFill>
                <a:schemeClr val="accent6"/>
              </a:solidFill>
            </a:endParaRPr>
          </a:p>
          <a:p>
            <a:endParaRPr lang="zh-CN" altLang="en-US" sz="1600" b="1" spc="200" dirty="0">
              <a:solidFill>
                <a:schemeClr val="accent6"/>
              </a:solidFill>
            </a:endParaRPr>
          </a:p>
          <a:p>
            <a:r>
              <a:rPr lang="zh-CN" altLang="en-US" sz="1600" b="1" spc="200" dirty="0">
                <a:solidFill>
                  <a:schemeClr val="accent6"/>
                </a:solidFill>
              </a:rPr>
              <a:t>有没有认为很好的理论需要补充？</a:t>
            </a:r>
            <a:endParaRPr lang="zh-CN" altLang="en-US" sz="1600" b="1" spc="200" dirty="0">
              <a:solidFill>
                <a:schemeClr val="accent6"/>
              </a:solidFill>
            </a:endParaRPr>
          </a:p>
          <a:p>
            <a:endParaRPr lang="zh-CN" altLang="en-US" sz="1600" b="1" spc="200" dirty="0">
              <a:solidFill>
                <a:schemeClr val="accent6"/>
              </a:solidFill>
            </a:endParaRPr>
          </a:p>
          <a:p>
            <a:r>
              <a:rPr lang="zh-CN" altLang="en-US" sz="1600" b="1" spc="200" dirty="0">
                <a:solidFill>
                  <a:schemeClr val="accent6"/>
                </a:solidFill>
              </a:rPr>
              <a:t>知道的理论，有没有去实践，并形成新的认知？</a:t>
            </a:r>
            <a:endParaRPr lang="zh-CN" altLang="en-US" sz="1600" b="1" spc="200" dirty="0">
              <a:solidFill>
                <a:schemeClr val="accent6"/>
              </a:solidFill>
            </a:endParaRPr>
          </a:p>
          <a:p>
            <a:endParaRPr lang="zh-CN" altLang="en-US" sz="1600" b="1" spc="200" dirty="0">
              <a:solidFill>
                <a:schemeClr val="accent6"/>
              </a:solidFill>
            </a:endParaRPr>
          </a:p>
          <a:p>
            <a:r>
              <a:rPr lang="zh-CN" altLang="en-US" sz="1600" b="1" spc="200" dirty="0">
                <a:solidFill>
                  <a:schemeClr val="accent6"/>
                </a:solidFill>
              </a:rPr>
              <a:t>新认知有没有给团队共享？（为什么要共享，参见如何建立高效团队）</a:t>
            </a:r>
            <a:endParaRPr lang="zh-CN" altLang="en-US" sz="1600" b="1" spc="200" dirty="0">
              <a:solidFill>
                <a:schemeClr val="accent6"/>
              </a:solidFill>
            </a:endParaRPr>
          </a:p>
          <a:p>
            <a:endParaRPr lang="zh-CN" altLang="en-US" sz="1600" b="1" spc="200" dirty="0">
              <a:solidFill>
                <a:schemeClr val="accent6"/>
              </a:solidFill>
            </a:endParaRPr>
          </a:p>
          <a:p>
            <a:r>
              <a:rPr lang="zh-CN" altLang="en-US" sz="1600" b="1" spc="200" dirty="0">
                <a:solidFill>
                  <a:schemeClr val="accent6"/>
                </a:solidFill>
              </a:rPr>
              <a:t>如何更好的为公司和团队沉淀思维和方法论？</a:t>
            </a:r>
            <a:endParaRPr lang="zh-CN" altLang="en-US" sz="1600" b="1" spc="200" dirty="0">
              <a:solidFill>
                <a:schemeClr val="accent6"/>
              </a:solidFill>
            </a:endParaRPr>
          </a:p>
        </p:txBody>
      </p:sp>
      <p:sp>
        <p:nvSpPr>
          <p:cNvPr id="4" name="标题"/>
          <p:cNvSpPr txBox="1"/>
          <p:nvPr/>
        </p:nvSpPr>
        <p:spPr>
          <a:xfrm>
            <a:off x="5266053" y="534014"/>
            <a:ext cx="1659255" cy="706755"/>
          </a:xfrm>
          <a:prstGeom prst="rect">
            <a:avLst/>
          </a:prstGeom>
          <a:noFill/>
        </p:spPr>
        <p:txBody>
          <a:bodyPr wrap="none" lIns="144000" rtlCol="0">
            <a:spAutoFit/>
          </a:bodyPr>
          <a:lstStyle>
            <a:defPPr>
              <a:defRPr lang="zh-CN"/>
            </a:defPPr>
            <a:lvl1pPr algn="ctr" defTabSz="913765">
              <a:defRPr sz="5065" b="1" spc="213">
                <a:blipFill dpi="0" rotWithShape="1">
                  <a:blip r:embed="rId2"/>
                  <a:srcRect/>
                  <a:tile tx="0" ty="0" sx="100000" sy="100000" flip="none" algn="tl"/>
                </a:blipFill>
                <a:latin typeface="+mj-ea"/>
                <a:ea typeface="+mj-ea"/>
              </a:defRPr>
            </a:lvl1pPr>
          </a:lstStyle>
          <a:p>
            <a:pPr algn="l"/>
            <a:r>
              <a:rPr lang="zh-CN" altLang="en-US" sz="4000" spc="400" dirty="0">
                <a:solidFill>
                  <a:schemeClr val="accent1">
                    <a:lumMod val="20000"/>
                    <a:lumOff val="80000"/>
                  </a:schemeClr>
                </a:solidFill>
                <a:sym typeface="微软雅黑" pitchFamily="34" charset="-122"/>
              </a:rPr>
              <a:t>讨 论</a:t>
            </a:r>
            <a:endParaRPr lang="zh-CN" altLang="en-US" sz="4000" spc="400" dirty="0">
              <a:solidFill>
                <a:schemeClr val="accent1">
                  <a:lumMod val="20000"/>
                  <a:lumOff val="8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" name="文本"/>
          <p:cNvSpPr/>
          <p:nvPr/>
        </p:nvSpPr>
        <p:spPr>
          <a:xfrm>
            <a:off x="1247254" y="5255790"/>
            <a:ext cx="8115300" cy="13220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1600" b="1" spc="200" dirty="0">
                <a:solidFill>
                  <a:schemeClr val="accent6"/>
                </a:solidFill>
              </a:rPr>
              <a:t>1</a:t>
            </a:r>
            <a:r>
              <a:rPr lang="zh-CN" altLang="en-US" sz="1600" b="1" spc="200" dirty="0">
                <a:solidFill>
                  <a:schemeClr val="accent6"/>
                </a:solidFill>
              </a:rPr>
              <a:t>、工作中有难处理的问题，提出来大家共同讨论</a:t>
            </a:r>
            <a:endParaRPr lang="zh-CN" altLang="en-US" sz="1600" b="1" spc="200" dirty="0">
              <a:solidFill>
                <a:schemeClr val="accent6"/>
              </a:solidFill>
            </a:endParaRPr>
          </a:p>
          <a:p>
            <a:pPr algn="l"/>
            <a:r>
              <a:rPr lang="en-US" altLang="zh-CN" sz="1600" b="1" spc="200" dirty="0">
                <a:solidFill>
                  <a:schemeClr val="accent6"/>
                </a:solidFill>
              </a:rPr>
              <a:t>2</a:t>
            </a:r>
            <a:r>
              <a:rPr lang="zh-CN" altLang="en-US" sz="1600" b="1" spc="200" dirty="0">
                <a:solidFill>
                  <a:schemeClr val="accent6"/>
                </a:solidFill>
              </a:rPr>
              <a:t>、</a:t>
            </a:r>
            <a:r>
              <a:rPr lang="zh-CN" altLang="en-US" sz="1600" b="1" spc="200" dirty="0">
                <a:solidFill>
                  <a:schemeClr val="accent6"/>
                </a:solidFill>
                <a:sym typeface="+mn-ea"/>
              </a:rPr>
              <a:t>你相信哪个理论，然后用该理论应用到工作中，如何应用的以及有何心得？</a:t>
            </a:r>
            <a:endParaRPr lang="zh-CN" altLang="en-US" sz="1600" b="1" spc="200" dirty="0">
              <a:solidFill>
                <a:schemeClr val="accent6"/>
              </a:solidFill>
            </a:endParaRPr>
          </a:p>
          <a:p>
            <a:pPr algn="l"/>
            <a:endParaRPr lang="zh-CN" altLang="en-US" sz="1600" b="1" spc="200" dirty="0">
              <a:solidFill>
                <a:schemeClr val="accent6"/>
              </a:solidFill>
            </a:endParaRPr>
          </a:p>
          <a:p>
            <a:pPr algn="l"/>
            <a:endParaRPr lang="zh-CN" altLang="en-US" sz="1600" b="1" spc="200" dirty="0">
              <a:solidFill>
                <a:schemeClr val="accent6"/>
              </a:solidFill>
            </a:endParaRPr>
          </a:p>
          <a:p>
            <a:pPr algn="l"/>
            <a:r>
              <a:rPr lang="zh-CN" altLang="en-US" sz="1600" b="1" spc="200" dirty="0">
                <a:solidFill>
                  <a:schemeClr val="accent6"/>
                </a:solidFill>
              </a:rPr>
              <a:t>（以上二选一、自愿参与）</a:t>
            </a:r>
            <a:endParaRPr lang="zh-CN" altLang="en-US" sz="1600" b="1" spc="200" dirty="0">
              <a:solidFill>
                <a:schemeClr val="accent6"/>
              </a:solidFill>
            </a:endParaRPr>
          </a:p>
        </p:txBody>
      </p:sp>
      <p:sp>
        <p:nvSpPr>
          <p:cNvPr id="3" name="标题"/>
          <p:cNvSpPr txBox="1"/>
          <p:nvPr/>
        </p:nvSpPr>
        <p:spPr>
          <a:xfrm>
            <a:off x="5266688" y="4317344"/>
            <a:ext cx="1659255" cy="706755"/>
          </a:xfrm>
          <a:prstGeom prst="rect">
            <a:avLst/>
          </a:prstGeom>
          <a:noFill/>
        </p:spPr>
        <p:txBody>
          <a:bodyPr wrap="none" lIns="144000" rtlCol="0">
            <a:spAutoFit/>
          </a:bodyPr>
          <a:lstStyle>
            <a:defPPr>
              <a:defRPr lang="zh-CN"/>
            </a:defPPr>
            <a:lvl1pPr algn="ctr" defTabSz="913765">
              <a:defRPr sz="5065" b="1" spc="213">
                <a:blipFill dpi="0" rotWithShape="1">
                  <a:blip r:embed="rId2"/>
                  <a:srcRect/>
                  <a:tile tx="0" ty="0" sx="100000" sy="100000" flip="none" algn="tl"/>
                </a:blipFill>
                <a:latin typeface="+mj-ea"/>
                <a:ea typeface="+mj-ea"/>
              </a:defRPr>
            </a:lvl1pPr>
          </a:lstStyle>
          <a:p>
            <a:pPr algn="l"/>
            <a:r>
              <a:rPr lang="zh-CN" altLang="en-US" sz="4000" spc="400" dirty="0">
                <a:solidFill>
                  <a:schemeClr val="accent1">
                    <a:lumMod val="20000"/>
                    <a:lumOff val="80000"/>
                  </a:schemeClr>
                </a:solidFill>
                <a:sym typeface="微软雅黑" pitchFamily="34" charset="-122"/>
              </a:rPr>
              <a:t>作 业</a:t>
            </a:r>
            <a:endParaRPr lang="zh-CN" altLang="en-US" sz="4000" spc="400" dirty="0">
              <a:solidFill>
                <a:schemeClr val="accent1">
                  <a:lumMod val="20000"/>
                  <a:lumOff val="80000"/>
                </a:schemeClr>
              </a:solidFill>
              <a:sym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41E7DF">
                  <a:alpha val="85000"/>
                </a:srgbClr>
              </a:gs>
              <a:gs pos="80000">
                <a:srgbClr val="356EC3">
                  <a:alpha val="84706"/>
                </a:srgbClr>
              </a:gs>
              <a:gs pos="20000">
                <a:srgbClr val="449FBC">
                  <a:alpha val="85000"/>
                </a:srgbClr>
              </a:gs>
              <a:gs pos="100000">
                <a:srgbClr val="2E5FA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pic>
        <p:nvPicPr>
          <p:cNvPr id="10" name="图片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37" t="8884" r="1225" b="24806"/>
          <a:stretch>
            <a:fillRect/>
          </a:stretch>
        </p:blipFill>
        <p:spPr>
          <a:xfrm flipV="1">
            <a:off x="0" y="0"/>
            <a:ext cx="12192001" cy="3960000"/>
          </a:xfrm>
          <a:prstGeom prst="rect">
            <a:avLst/>
          </a:prstGeom>
        </p:spPr>
      </p:pic>
      <p:sp>
        <p:nvSpPr>
          <p:cNvPr id="19" name="矩形"/>
          <p:cNvSpPr/>
          <p:nvPr/>
        </p:nvSpPr>
        <p:spPr>
          <a:xfrm>
            <a:off x="1245858" y="5448987"/>
            <a:ext cx="2160000" cy="1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26" name="文本"/>
          <p:cNvSpPr/>
          <p:nvPr/>
        </p:nvSpPr>
        <p:spPr>
          <a:xfrm>
            <a:off x="1119496" y="4978813"/>
            <a:ext cx="3930650" cy="275590"/>
          </a:xfrm>
          <a:prstGeom prst="rect">
            <a:avLst/>
          </a:prstGeom>
          <a:noFill/>
          <a:ln>
            <a:noFill/>
          </a:ln>
        </p:spPr>
        <p:txBody>
          <a:bodyPr wrap="none" lIns="144000" rtlCol="0">
            <a:spAutoFit/>
          </a:bodyPr>
          <a:lstStyle/>
          <a:p>
            <a:pPr defTabSz="913765"/>
            <a:r>
              <a:rPr lang="zh-CN" altLang="en-US" sz="1200" b="1" spc="25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如果理论思维不起作用，那一定是方式有问题</a:t>
            </a:r>
            <a:endParaRPr lang="zh-CN" altLang="en-US" sz="1200" b="1" spc="250" dirty="0">
              <a:solidFill>
                <a:schemeClr val="accent1">
                  <a:lumMod val="20000"/>
                  <a:lumOff val="80000"/>
                </a:schemeClr>
              </a:solidFill>
              <a:latin typeface="+mn-ea"/>
            </a:endParaRPr>
          </a:p>
        </p:txBody>
      </p:sp>
      <p:sp>
        <p:nvSpPr>
          <p:cNvPr id="20" name="文本"/>
          <p:cNvSpPr/>
          <p:nvPr/>
        </p:nvSpPr>
        <p:spPr>
          <a:xfrm>
            <a:off x="1134224" y="5670445"/>
            <a:ext cx="19735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1600" b="1" spc="200" dirty="0">
                <a:solidFill>
                  <a:schemeClr val="accent6"/>
                </a:solidFill>
                <a:sym typeface="+mn-ea"/>
              </a:rPr>
              <a:t>xxx</a:t>
            </a:r>
            <a:r>
              <a:rPr lang="zh-CN" altLang="en-US" sz="1600" b="1" spc="200" dirty="0">
                <a:solidFill>
                  <a:schemeClr val="accent6"/>
                </a:solidFill>
                <a:sym typeface="+mn-ea"/>
              </a:rPr>
              <a:t>科技有限公司</a:t>
            </a:r>
            <a:endParaRPr lang="zh-CN" altLang="en-US" sz="1600" b="1" spc="200" dirty="0">
              <a:solidFill>
                <a:schemeClr val="accent6"/>
              </a:solidFill>
            </a:endParaRPr>
          </a:p>
        </p:txBody>
      </p:sp>
      <p:sp>
        <p:nvSpPr>
          <p:cNvPr id="14" name="文本"/>
          <p:cNvSpPr/>
          <p:nvPr/>
        </p:nvSpPr>
        <p:spPr>
          <a:xfrm>
            <a:off x="1166388" y="3593226"/>
            <a:ext cx="2576830" cy="553085"/>
          </a:xfrm>
          <a:prstGeom prst="rect">
            <a:avLst/>
          </a:prstGeom>
        </p:spPr>
        <p:txBody>
          <a:bodyPr wrap="none" anchor="ctr" anchorCtr="1">
            <a:spAutoFit/>
          </a:bodyPr>
          <a:lstStyle/>
          <a:p>
            <a:r>
              <a:rPr lang="en-US" altLang="zh-CN" sz="3000" spc="150" dirty="0">
                <a:solidFill>
                  <a:schemeClr val="accent6"/>
                </a:solidFill>
                <a:ea typeface="+mj-ea"/>
              </a:rPr>
              <a:t>THANK YOU</a:t>
            </a:r>
            <a:endParaRPr lang="zh-CN" altLang="en-US" sz="3000" spc="150" dirty="0">
              <a:solidFill>
                <a:schemeClr val="accent6"/>
              </a:solidFill>
              <a:ea typeface="+mj-ea"/>
            </a:endParaRPr>
          </a:p>
        </p:txBody>
      </p:sp>
      <p:sp>
        <p:nvSpPr>
          <p:cNvPr id="27" name="标题"/>
          <p:cNvSpPr txBox="1"/>
          <p:nvPr/>
        </p:nvSpPr>
        <p:spPr>
          <a:xfrm>
            <a:off x="1074418" y="4168119"/>
            <a:ext cx="2472690" cy="706755"/>
          </a:xfrm>
          <a:prstGeom prst="rect">
            <a:avLst/>
          </a:prstGeom>
          <a:noFill/>
        </p:spPr>
        <p:txBody>
          <a:bodyPr wrap="none" lIns="144000" rtlCol="0">
            <a:spAutoFit/>
          </a:bodyPr>
          <a:lstStyle>
            <a:defPPr>
              <a:defRPr lang="zh-CN"/>
            </a:defPPr>
            <a:lvl1pPr algn="ctr" defTabSz="913765">
              <a:defRPr sz="5065" b="1" spc="213">
                <a:blipFill dpi="0" rotWithShape="1">
                  <a:blip r:embed="rId4"/>
                  <a:srcRect/>
                  <a:tile tx="0" ty="0" sx="100000" sy="100000" flip="none" algn="tl"/>
                </a:blipFill>
                <a:latin typeface="+mj-ea"/>
                <a:ea typeface="+mj-ea"/>
              </a:defRPr>
            </a:lvl1pPr>
          </a:lstStyle>
          <a:p>
            <a:pPr algn="l"/>
            <a:r>
              <a:rPr lang="zh-CN" altLang="en-US" sz="4000" spc="400" dirty="0">
                <a:solidFill>
                  <a:schemeClr val="accent1">
                    <a:lumMod val="20000"/>
                    <a:lumOff val="80000"/>
                  </a:schemeClr>
                </a:solidFill>
                <a:sym typeface="微软雅黑" pitchFamily="34" charset="-122"/>
              </a:rPr>
              <a:t>谢谢观看</a:t>
            </a:r>
            <a:endParaRPr lang="zh-CN" altLang="en-US" sz="4000" spc="400" dirty="0">
              <a:solidFill>
                <a:schemeClr val="accent1">
                  <a:lumMod val="20000"/>
                  <a:lumOff val="80000"/>
                </a:schemeClr>
              </a:solidFill>
              <a:sym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"/>
          <p:cNvSpPr/>
          <p:nvPr/>
        </p:nvSpPr>
        <p:spPr>
          <a:xfrm>
            <a:off x="-6350" y="3175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41E7DF">
                  <a:alpha val="85000"/>
                </a:srgbClr>
              </a:gs>
              <a:gs pos="80000">
                <a:srgbClr val="356EC3">
                  <a:alpha val="84706"/>
                </a:srgbClr>
              </a:gs>
              <a:gs pos="20000">
                <a:srgbClr val="449FBC">
                  <a:alpha val="85000"/>
                </a:srgbClr>
              </a:gs>
              <a:gs pos="100000">
                <a:srgbClr val="2E5FA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00" dirty="0"/>
          </a:p>
        </p:txBody>
      </p:sp>
      <p:sp>
        <p:nvSpPr>
          <p:cNvPr id="26" name="文本"/>
          <p:cNvSpPr/>
          <p:nvPr/>
        </p:nvSpPr>
        <p:spPr>
          <a:xfrm>
            <a:off x="451485" y="3088005"/>
            <a:ext cx="5445125" cy="1198880"/>
          </a:xfrm>
          <a:prstGeom prst="rect">
            <a:avLst/>
          </a:prstGeom>
          <a:noFill/>
          <a:ln>
            <a:noFill/>
          </a:ln>
        </p:spPr>
        <p:txBody>
          <a:bodyPr wrap="square" lIns="144000" rtlCol="0">
            <a:spAutoFit/>
          </a:bodyPr>
          <a:lstStyle/>
          <a:p>
            <a:pPr algn="l" defTabSz="913765"/>
            <a:r>
              <a:rPr sz="1200" b="1" spc="250" dirty="0">
                <a:solidFill>
                  <a:schemeClr val="bg1"/>
                </a:solidFill>
                <a:latin typeface="+mn-ea"/>
              </a:rPr>
              <a:t>方法论的优势是可复制。经验依赖于当时的具体环境，不一定可复制。可复制的最大优势，不是进行批量复制，而是可继承、可发展。现如今的科技都是站在前人肩膀上发展起来的。</a:t>
            </a:r>
            <a:endParaRPr sz="1200" b="1" spc="250" dirty="0">
              <a:solidFill>
                <a:schemeClr val="bg1"/>
              </a:solidFill>
              <a:latin typeface="+mn-ea"/>
            </a:endParaRPr>
          </a:p>
          <a:p>
            <a:pPr algn="l" defTabSz="913765"/>
            <a:endParaRPr sz="1200" b="1" spc="250" dirty="0">
              <a:solidFill>
                <a:schemeClr val="bg1"/>
              </a:solidFill>
              <a:latin typeface="+mn-ea"/>
            </a:endParaRPr>
          </a:p>
          <a:p>
            <a:pPr algn="l" defTabSz="913765"/>
            <a:r>
              <a:rPr sz="1200" b="1" spc="250" dirty="0">
                <a:solidFill>
                  <a:schemeClr val="bg1"/>
                </a:solidFill>
                <a:latin typeface="+mn-ea"/>
              </a:rPr>
              <a:t>方法论本身不能解决问题，只是提供了解决问题的思路。应用的好与坏，也跟每个人掌握的情况而定。</a:t>
            </a:r>
            <a:endParaRPr sz="1200" b="1" spc="2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文本"/>
          <p:cNvSpPr/>
          <p:nvPr/>
        </p:nvSpPr>
        <p:spPr>
          <a:xfrm>
            <a:off x="451378" y="1953021"/>
            <a:ext cx="8602980" cy="460375"/>
          </a:xfrm>
          <a:prstGeom prst="rect">
            <a:avLst/>
          </a:prstGeom>
        </p:spPr>
        <p:txBody>
          <a:bodyPr wrap="none" anchor="ctr" anchorCtr="1">
            <a:spAutoFit/>
          </a:bodyPr>
          <a:lstStyle/>
          <a:p>
            <a:pPr algn="l"/>
            <a:r>
              <a:rPr lang="en-US" altLang="zh-CN" sz="2400" spc="150" dirty="0">
                <a:solidFill>
                  <a:schemeClr val="accent6"/>
                </a:solidFill>
                <a:ea typeface="+mj-ea"/>
              </a:rPr>
              <a:t>抛砖引玉，利用群体智慧，沉淀公司的思维模型和方法论。</a:t>
            </a:r>
            <a:endParaRPr lang="en-US" altLang="zh-CN" sz="2400" spc="150" dirty="0">
              <a:solidFill>
                <a:schemeClr val="accent6"/>
              </a:solidFill>
              <a:ea typeface="+mj-ea"/>
            </a:endParaRPr>
          </a:p>
        </p:txBody>
      </p:sp>
      <p:sp>
        <p:nvSpPr>
          <p:cNvPr id="4" name="标题"/>
          <p:cNvSpPr txBox="1"/>
          <p:nvPr/>
        </p:nvSpPr>
        <p:spPr>
          <a:xfrm>
            <a:off x="5266053" y="534014"/>
            <a:ext cx="1659255" cy="706755"/>
          </a:xfrm>
          <a:prstGeom prst="rect">
            <a:avLst/>
          </a:prstGeom>
          <a:noFill/>
        </p:spPr>
        <p:txBody>
          <a:bodyPr wrap="none" lIns="144000" rtlCol="0">
            <a:spAutoFit/>
          </a:bodyPr>
          <a:lstStyle>
            <a:defPPr>
              <a:defRPr lang="zh-CN"/>
            </a:defPPr>
            <a:lvl1pPr algn="ctr" defTabSz="913765">
              <a:defRPr sz="5065" b="1" spc="213">
                <a:blipFill dpi="0" rotWithShape="1">
                  <a:blip r:embed="rId2"/>
                  <a:srcRect/>
                  <a:tile tx="0" ty="0" sx="100000" sy="100000" flip="none" algn="tl"/>
                </a:blipFill>
                <a:latin typeface="+mj-ea"/>
                <a:ea typeface="+mj-ea"/>
              </a:defRPr>
            </a:lvl1pPr>
          </a:lstStyle>
          <a:p>
            <a:pPr algn="l"/>
            <a:r>
              <a:rPr lang="zh-CN" altLang="en-US" sz="4000" spc="400" dirty="0">
                <a:solidFill>
                  <a:schemeClr val="accent1">
                    <a:lumMod val="20000"/>
                    <a:lumOff val="80000"/>
                  </a:schemeClr>
                </a:solidFill>
                <a:sym typeface="微软雅黑" pitchFamily="34" charset="-122"/>
              </a:rPr>
              <a:t>目 的</a:t>
            </a:r>
            <a:endParaRPr lang="zh-CN" altLang="en-US" sz="4000" spc="400" dirty="0">
              <a:solidFill>
                <a:schemeClr val="accent1">
                  <a:lumMod val="20000"/>
                  <a:lumOff val="80000"/>
                </a:schemeClr>
              </a:solidFill>
              <a:sym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9" name="图片 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53225" y="1116965"/>
            <a:ext cx="3917950" cy="40513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9525" y="0"/>
            <a:ext cx="6205220" cy="687133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558790" y="-3810"/>
            <a:ext cx="646430" cy="3525520"/>
          </a:xfrm>
          <a:custGeom>
            <a:avLst/>
            <a:gdLst>
              <a:gd name="connsiteX0" fmla="*/ 0 w 997527"/>
              <a:gd name="connsiteY0" fmla="*/ 0 h 3519055"/>
              <a:gd name="connsiteX1" fmla="*/ 997527 w 997527"/>
              <a:gd name="connsiteY1" fmla="*/ 0 h 3519055"/>
              <a:gd name="connsiteX2" fmla="*/ 997527 w 997527"/>
              <a:gd name="connsiteY2" fmla="*/ 3519055 h 3519055"/>
              <a:gd name="connsiteX3" fmla="*/ 0 w 997527"/>
              <a:gd name="connsiteY3" fmla="*/ 3519055 h 3519055"/>
              <a:gd name="connsiteX4" fmla="*/ 0 w 997527"/>
              <a:gd name="connsiteY4" fmla="*/ 0 h 3519055"/>
              <a:gd name="connsiteX0-1" fmla="*/ 0 w 997527"/>
              <a:gd name="connsiteY0-2" fmla="*/ 0 h 3519055"/>
              <a:gd name="connsiteX1-3" fmla="*/ 997527 w 997527"/>
              <a:gd name="connsiteY1-4" fmla="*/ 0 h 3519055"/>
              <a:gd name="connsiteX2-5" fmla="*/ 997527 w 997527"/>
              <a:gd name="connsiteY2-6" fmla="*/ 3519055 h 3519055"/>
              <a:gd name="connsiteX3-7" fmla="*/ 0 w 997527"/>
              <a:gd name="connsiteY3-8" fmla="*/ 2951018 h 3519055"/>
              <a:gd name="connsiteX4-9" fmla="*/ 0 w 997527"/>
              <a:gd name="connsiteY4-10" fmla="*/ 0 h 35190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97527" h="3519055">
                <a:moveTo>
                  <a:pt x="0" y="0"/>
                </a:moveTo>
                <a:lnTo>
                  <a:pt x="997527" y="0"/>
                </a:lnTo>
                <a:lnTo>
                  <a:pt x="997527" y="3519055"/>
                </a:lnTo>
                <a:lnTo>
                  <a:pt x="0" y="295101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  <p:sp>
        <p:nvSpPr>
          <p:cNvPr id="7" name="矩形 6"/>
          <p:cNvSpPr/>
          <p:nvPr/>
        </p:nvSpPr>
        <p:spPr>
          <a:xfrm>
            <a:off x="5558790" y="3522345"/>
            <a:ext cx="646430" cy="3345180"/>
          </a:xfrm>
          <a:custGeom>
            <a:avLst/>
            <a:gdLst>
              <a:gd name="connsiteX0" fmla="*/ 0 w 997527"/>
              <a:gd name="connsiteY0" fmla="*/ 0 h 3338945"/>
              <a:gd name="connsiteX1" fmla="*/ 997527 w 997527"/>
              <a:gd name="connsiteY1" fmla="*/ 0 h 3338945"/>
              <a:gd name="connsiteX2" fmla="*/ 997527 w 997527"/>
              <a:gd name="connsiteY2" fmla="*/ 3338945 h 3338945"/>
              <a:gd name="connsiteX3" fmla="*/ 0 w 997527"/>
              <a:gd name="connsiteY3" fmla="*/ 3338945 h 3338945"/>
              <a:gd name="connsiteX4" fmla="*/ 0 w 997527"/>
              <a:gd name="connsiteY4" fmla="*/ 0 h 3338945"/>
              <a:gd name="connsiteX0-1" fmla="*/ 13854 w 997527"/>
              <a:gd name="connsiteY0-2" fmla="*/ 457200 h 3338945"/>
              <a:gd name="connsiteX1-3" fmla="*/ 997527 w 997527"/>
              <a:gd name="connsiteY1-4" fmla="*/ 0 h 3338945"/>
              <a:gd name="connsiteX2-5" fmla="*/ 997527 w 997527"/>
              <a:gd name="connsiteY2-6" fmla="*/ 3338945 h 3338945"/>
              <a:gd name="connsiteX3-7" fmla="*/ 0 w 997527"/>
              <a:gd name="connsiteY3-8" fmla="*/ 3338945 h 3338945"/>
              <a:gd name="connsiteX4-9" fmla="*/ 13854 w 997527"/>
              <a:gd name="connsiteY4-10" fmla="*/ 457200 h 333894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97527" h="3338945">
                <a:moveTo>
                  <a:pt x="13854" y="457200"/>
                </a:moveTo>
                <a:lnTo>
                  <a:pt x="997527" y="0"/>
                </a:lnTo>
                <a:lnTo>
                  <a:pt x="997527" y="3338945"/>
                </a:lnTo>
                <a:lnTo>
                  <a:pt x="0" y="3338945"/>
                </a:lnTo>
                <a:lnTo>
                  <a:pt x="13854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  <p:sp>
        <p:nvSpPr>
          <p:cNvPr id="14" name="直角三角形 13"/>
          <p:cNvSpPr/>
          <p:nvPr/>
        </p:nvSpPr>
        <p:spPr>
          <a:xfrm>
            <a:off x="0" y="1871980"/>
            <a:ext cx="1619250" cy="4993640"/>
          </a:xfrm>
          <a:prstGeom prst="rtTriangle">
            <a:avLst/>
          </a:pr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  <p:sp>
        <p:nvSpPr>
          <p:cNvPr id="27" name="直角三角形 26"/>
          <p:cNvSpPr/>
          <p:nvPr/>
        </p:nvSpPr>
        <p:spPr>
          <a:xfrm flipV="1">
            <a:off x="0" y="5715"/>
            <a:ext cx="1190625" cy="3892550"/>
          </a:xfrm>
          <a:prstGeom prst="rtTriangle">
            <a:avLst/>
          </a:pr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  <p:sp>
        <p:nvSpPr>
          <p:cNvPr id="2" name="文本"/>
          <p:cNvSpPr/>
          <p:nvPr/>
        </p:nvSpPr>
        <p:spPr>
          <a:xfrm>
            <a:off x="6433713" y="342661"/>
            <a:ext cx="4716780" cy="460375"/>
          </a:xfrm>
          <a:prstGeom prst="rect">
            <a:avLst/>
          </a:prstGeom>
        </p:spPr>
        <p:txBody>
          <a:bodyPr wrap="none" anchor="ctr" anchorCtr="1">
            <a:spAutoFit/>
          </a:bodyPr>
          <a:p>
            <a:pPr algn="l"/>
            <a:r>
              <a:rPr lang="en-US" altLang="zh-CN" sz="2400" spc="150" dirty="0">
                <a:solidFill>
                  <a:schemeClr val="tx1"/>
                </a:solidFill>
                <a:ea typeface="+mj-ea"/>
              </a:rPr>
              <a:t>用战术的勤奋弥补战略上的懒惰</a:t>
            </a:r>
            <a:endParaRPr lang="en-US" altLang="zh-CN" sz="2400" spc="150" dirty="0">
              <a:solidFill>
                <a:schemeClr val="tx1"/>
              </a:solidFill>
              <a:ea typeface="+mj-ea"/>
            </a:endParaRPr>
          </a:p>
        </p:txBody>
      </p:sp>
      <p:sp>
        <p:nvSpPr>
          <p:cNvPr id="5" name="标题"/>
          <p:cNvSpPr txBox="1"/>
          <p:nvPr/>
        </p:nvSpPr>
        <p:spPr>
          <a:xfrm>
            <a:off x="1851023" y="295889"/>
            <a:ext cx="1659255" cy="706755"/>
          </a:xfrm>
          <a:prstGeom prst="rect">
            <a:avLst/>
          </a:prstGeom>
          <a:noFill/>
        </p:spPr>
        <p:txBody>
          <a:bodyPr wrap="none" lIns="144000" rtlCol="0">
            <a:spAutoFit/>
          </a:bodyPr>
          <a:lstStyle>
            <a:defPPr>
              <a:defRPr lang="zh-CN"/>
            </a:defPPr>
            <a:lvl1pPr algn="ctr" defTabSz="913765">
              <a:defRPr sz="5065" b="1" spc="213">
                <a:blipFill dpi="0" rotWithShape="1">
                  <a:blip r:embed="rId3"/>
                  <a:srcRect/>
                  <a:tile tx="0" ty="0" sx="100000" sy="100000" flip="none" algn="tl"/>
                </a:blipFill>
                <a:latin typeface="+mj-ea"/>
                <a:ea typeface="+mj-ea"/>
              </a:defRPr>
            </a:lvl1pPr>
          </a:lstStyle>
          <a:p>
            <a:pPr algn="l"/>
            <a:r>
              <a:rPr lang="zh-CN" altLang="en-US" sz="4000" spc="400" dirty="0">
                <a:solidFill>
                  <a:schemeClr val="accent1">
                    <a:lumMod val="20000"/>
                    <a:lumOff val="80000"/>
                  </a:schemeClr>
                </a:solidFill>
                <a:sym typeface="微软雅黑" pitchFamily="34" charset="-122"/>
              </a:rPr>
              <a:t>问 题</a:t>
            </a:r>
            <a:endParaRPr lang="zh-CN" altLang="en-US" sz="4000" spc="400" dirty="0">
              <a:solidFill>
                <a:schemeClr val="accent1">
                  <a:lumMod val="20000"/>
                  <a:lumOff val="8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64605" y="5332730"/>
            <a:ext cx="5964555" cy="1322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1600" dirty="0">
                <a:latin typeface="仿宋" charset="0"/>
                <a:ea typeface="仿宋" charset="0"/>
                <a:sym typeface="+mn-ea"/>
              </a:rPr>
              <a:t>吩咐下去的事情，结果总是不理想？</a:t>
            </a:r>
            <a:endParaRPr lang="zh-CN" altLang="en-US" sz="1600" dirty="0">
              <a:solidFill>
                <a:schemeClr val="tx1"/>
              </a:solidFill>
              <a:latin typeface="仿宋" charset="0"/>
              <a:ea typeface="仿宋" charset="0"/>
            </a:endParaRPr>
          </a:p>
          <a:p>
            <a:pPr algn="l"/>
            <a:r>
              <a:rPr lang="zh-CN" altLang="en-US" sz="1600" dirty="0">
                <a:latin typeface="仿宋" charset="0"/>
                <a:ea typeface="仿宋" charset="0"/>
                <a:sym typeface="+mn-ea"/>
              </a:rPr>
              <a:t>员工性格多种多样，管理起来心累？</a:t>
            </a:r>
            <a:endParaRPr lang="zh-CN" altLang="en-US" sz="1600" dirty="0">
              <a:solidFill>
                <a:schemeClr val="tx1"/>
              </a:solidFill>
              <a:latin typeface="仿宋" charset="0"/>
              <a:ea typeface="仿宋" charset="0"/>
              <a:sym typeface="+mn-ea"/>
            </a:endParaRPr>
          </a:p>
          <a:p>
            <a:pPr algn="l"/>
            <a:r>
              <a:rPr lang="zh-CN" altLang="en-US" sz="1600" dirty="0">
                <a:latin typeface="仿宋" charset="0"/>
                <a:ea typeface="仿宋" charset="0"/>
                <a:sym typeface="+mn-ea"/>
              </a:rPr>
              <a:t>事情太多，忙的焦头烂额，没时间思考？</a:t>
            </a:r>
            <a:endParaRPr lang="zh-CN" altLang="en-US" sz="1600" dirty="0">
              <a:solidFill>
                <a:schemeClr val="tx1"/>
              </a:solidFill>
              <a:latin typeface="仿宋" charset="0"/>
              <a:ea typeface="仿宋" charset="0"/>
              <a:sym typeface="+mn-ea"/>
            </a:endParaRPr>
          </a:p>
          <a:p>
            <a:pPr algn="l"/>
            <a:r>
              <a:rPr lang="zh-CN" altLang="en-US" sz="1600" dirty="0">
                <a:latin typeface="仿宋" charset="0"/>
                <a:ea typeface="仿宋" charset="0"/>
                <a:sym typeface="+mn-ea"/>
              </a:rPr>
              <a:t>一年忙来忙去，回头看总感觉什么都没做？</a:t>
            </a:r>
            <a:endParaRPr lang="zh-CN" altLang="en-US" sz="1600" dirty="0">
              <a:solidFill>
                <a:schemeClr val="tx1"/>
              </a:solidFill>
              <a:latin typeface="仿宋" charset="0"/>
              <a:ea typeface="仿宋" charset="0"/>
            </a:endParaRPr>
          </a:p>
          <a:p>
            <a:pPr algn="l"/>
            <a:r>
              <a:rPr lang="zh-CN" altLang="en-US" sz="1600" dirty="0">
                <a:latin typeface="仿宋" charset="0"/>
                <a:ea typeface="仿宋" charset="0"/>
                <a:sym typeface="+mn-ea"/>
              </a:rPr>
              <a:t>下层有诉求，上层有指标，两者难调和，夹在中间很难受？</a:t>
            </a:r>
            <a:endParaRPr lang="zh-CN" altLang="en-US" sz="1600">
              <a:latin typeface="仿宋" charset="0"/>
              <a:ea typeface="仿宋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753225" y="889635"/>
            <a:ext cx="456755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/>
              <a:t>多数人为了逃避真正的思考愿意做任何事情</a:t>
            </a:r>
            <a:endParaRPr lang="zh-CN" altLang="en-US"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12" r="17766"/>
          <a:stretch>
            <a:fillRect/>
          </a:stretch>
        </p:blipFill>
        <p:spPr>
          <a:xfrm>
            <a:off x="8282632" y="2468921"/>
            <a:ext cx="1219620" cy="3658858"/>
          </a:xfrm>
          <a:prstGeom prst="rect">
            <a:avLst/>
          </a:prstGeom>
        </p:spPr>
      </p:pic>
      <p:pic>
        <p:nvPicPr>
          <p:cNvPr id="14" name="图片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65" r="37713"/>
          <a:stretch>
            <a:fillRect/>
          </a:stretch>
        </p:blipFill>
        <p:spPr>
          <a:xfrm>
            <a:off x="9637131" y="1839310"/>
            <a:ext cx="1219620" cy="3658858"/>
          </a:xfrm>
          <a:prstGeom prst="rect">
            <a:avLst/>
          </a:prstGeom>
        </p:spPr>
      </p:pic>
      <p:pic>
        <p:nvPicPr>
          <p:cNvPr id="16" name="图片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24" r="30903"/>
          <a:stretch>
            <a:fillRect/>
          </a:stretch>
        </p:blipFill>
        <p:spPr>
          <a:xfrm>
            <a:off x="6928132" y="1839310"/>
            <a:ext cx="1219620" cy="3658858"/>
          </a:xfrm>
          <a:prstGeom prst="rect">
            <a:avLst/>
          </a:prstGeom>
        </p:spPr>
      </p:pic>
      <p:pic>
        <p:nvPicPr>
          <p:cNvPr id="22" name="图片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0" r="61558"/>
          <a:stretch>
            <a:fillRect/>
          </a:stretch>
        </p:blipFill>
        <p:spPr>
          <a:xfrm>
            <a:off x="5573632" y="2468921"/>
            <a:ext cx="1219620" cy="3658858"/>
          </a:xfrm>
          <a:prstGeom prst="rect">
            <a:avLst/>
          </a:prstGeom>
        </p:spPr>
      </p:pic>
      <p:sp>
        <p:nvSpPr>
          <p:cNvPr id="29" name="矩形"/>
          <p:cNvSpPr/>
          <p:nvPr/>
        </p:nvSpPr>
        <p:spPr>
          <a:xfrm>
            <a:off x="1799434" y="2233383"/>
            <a:ext cx="1080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 dirty="0">
              <a:solidFill>
                <a:schemeClr val="accent2"/>
              </a:solidFill>
            </a:endParaRPr>
          </a:p>
        </p:txBody>
      </p:sp>
      <p:sp>
        <p:nvSpPr>
          <p:cNvPr id="30" name="文本"/>
          <p:cNvSpPr/>
          <p:nvPr/>
        </p:nvSpPr>
        <p:spPr>
          <a:xfrm>
            <a:off x="1595703" y="3372837"/>
            <a:ext cx="3600000" cy="1850390"/>
          </a:xfrm>
          <a:prstGeom prst="rect">
            <a:avLst/>
          </a:prstGeom>
          <a:noFill/>
        </p:spPr>
        <p:txBody>
          <a:bodyPr wrap="square" lIns="180000" rIns="90000" rtlCol="0" anchor="t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2000"/>
              </a:spcAft>
              <a:buFont typeface="Wingdings" panose="05000000000000000000" pitchFamily="2" charset="2"/>
              <a:buChar char="n"/>
            </a:pPr>
            <a:r>
              <a:rPr lang="zh-CN" altLang="en-US" spc="150" dirty="0">
                <a:solidFill>
                  <a:schemeClr val="accent3"/>
                </a:solidFill>
                <a:latin typeface="+mn-ea"/>
              </a:rPr>
              <a:t>绿灯思维</a:t>
            </a:r>
            <a:endParaRPr lang="zh-CN" altLang="en-US" spc="150" dirty="0">
              <a:solidFill>
                <a:schemeClr val="accent3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spcAft>
                <a:spcPts val="2000"/>
              </a:spcAft>
              <a:buFont typeface="Wingdings" panose="05000000000000000000" pitchFamily="2" charset="2"/>
              <a:buChar char="n"/>
            </a:pPr>
            <a:r>
              <a:rPr lang="zh-CN" altLang="en-US" spc="150" dirty="0">
                <a:solidFill>
                  <a:schemeClr val="accent3"/>
                </a:solidFill>
                <a:latin typeface="+mn-ea"/>
                <a:sym typeface="+mn-ea"/>
              </a:rPr>
              <a:t>刻意练习</a:t>
            </a:r>
            <a:endParaRPr lang="zh-CN" altLang="en-US" spc="150" dirty="0">
              <a:solidFill>
                <a:schemeClr val="accent3"/>
              </a:solidFill>
              <a:latin typeface="+mn-ea"/>
              <a:sym typeface="+mn-ea"/>
            </a:endParaRPr>
          </a:p>
          <a:p>
            <a:pPr marL="342900" indent="-342900">
              <a:lnSpc>
                <a:spcPct val="150000"/>
              </a:lnSpc>
              <a:spcAft>
                <a:spcPts val="2000"/>
              </a:spcAft>
              <a:buFont typeface="Wingdings" panose="05000000000000000000" pitchFamily="2" charset="2"/>
              <a:buChar char="n"/>
            </a:pPr>
            <a:r>
              <a:rPr lang="zh-CN" altLang="en-US" spc="150" dirty="0">
                <a:solidFill>
                  <a:schemeClr val="accent3"/>
                </a:solidFill>
                <a:latin typeface="+mn-ea"/>
              </a:rPr>
              <a:t>做事要慢</a:t>
            </a:r>
            <a:endParaRPr lang="zh-CN" altLang="en-US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1" name="标题"/>
          <p:cNvSpPr/>
          <p:nvPr/>
        </p:nvSpPr>
        <p:spPr>
          <a:xfrm>
            <a:off x="2129345" y="2284576"/>
            <a:ext cx="844550" cy="460375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r>
              <a:rPr lang="zh-CN" altLang="en-US" sz="2400" b="1" spc="200" dirty="0">
                <a:solidFill>
                  <a:schemeClr val="accent1"/>
                </a:solidFill>
                <a:latin typeface="+mj-ea"/>
                <a:ea typeface="+mj-ea"/>
              </a:rPr>
              <a:t>心态</a:t>
            </a:r>
            <a:endParaRPr lang="zh-CN" altLang="en-US" sz="2400" b="1" spc="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596000" y="185409"/>
            <a:ext cx="9000000" cy="429895"/>
          </a:xfrm>
        </p:spPr>
        <p:txBody>
          <a:bodyPr/>
          <a:lstStyle/>
          <a:p>
            <a:r>
              <a:rPr lang="zh-CN" altLang="en-US"/>
              <a:t>底层思维提升认知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"/>
          <p:cNvSpPr/>
          <p:nvPr/>
        </p:nvSpPr>
        <p:spPr>
          <a:xfrm>
            <a:off x="4655476" y="3896255"/>
            <a:ext cx="6481047" cy="1728000"/>
          </a:xfrm>
          <a:prstGeom prst="rect">
            <a:avLst/>
          </a:prstGeom>
          <a:solidFill>
            <a:schemeClr val="accent5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>
              <a:lnSpc>
                <a:spcPct val="150000"/>
              </a:lnSpc>
            </a:pPr>
            <a:endParaRPr lang="zh-CN" altLang="en-US" sz="1600" spc="150" dirty="0">
              <a:solidFill>
                <a:schemeClr val="accent1"/>
              </a:solidFill>
            </a:endParaRPr>
          </a:p>
        </p:txBody>
      </p:sp>
      <p:sp>
        <p:nvSpPr>
          <p:cNvPr id="14" name="矩形"/>
          <p:cNvSpPr/>
          <p:nvPr/>
        </p:nvSpPr>
        <p:spPr>
          <a:xfrm>
            <a:off x="4655476" y="2024674"/>
            <a:ext cx="6481047" cy="1728000"/>
          </a:xfrm>
          <a:prstGeom prst="rect">
            <a:avLst/>
          </a:prstGeom>
          <a:solidFill>
            <a:schemeClr val="accent5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>
              <a:lnSpc>
                <a:spcPct val="150000"/>
              </a:lnSpc>
            </a:pPr>
            <a:endParaRPr lang="zh-CN" altLang="en-US" sz="1600" spc="150" dirty="0">
              <a:solidFill>
                <a:schemeClr val="accent1"/>
              </a:solidFill>
            </a:endParaRPr>
          </a:p>
        </p:txBody>
      </p:sp>
      <p:pic>
        <p:nvPicPr>
          <p:cNvPr id="4" name="图片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888"/>
          <a:stretch>
            <a:fillRect/>
          </a:stretch>
        </p:blipFill>
        <p:spPr>
          <a:xfrm>
            <a:off x="1055477" y="3897974"/>
            <a:ext cx="3600000" cy="1728000"/>
          </a:xfrm>
          <a:prstGeom prst="rect">
            <a:avLst/>
          </a:prstGeom>
        </p:spPr>
      </p:pic>
      <p:pic>
        <p:nvPicPr>
          <p:cNvPr id="7" name="图片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889"/>
          <a:stretch>
            <a:fillRect/>
          </a:stretch>
        </p:blipFill>
        <p:spPr>
          <a:xfrm>
            <a:off x="1055477" y="2026393"/>
            <a:ext cx="3600000" cy="1728000"/>
          </a:xfrm>
          <a:prstGeom prst="rect">
            <a:avLst/>
          </a:prstGeom>
        </p:spPr>
      </p:pic>
      <p:sp>
        <p:nvSpPr>
          <p:cNvPr id="9" name="矩形"/>
          <p:cNvSpPr/>
          <p:nvPr/>
        </p:nvSpPr>
        <p:spPr>
          <a:xfrm>
            <a:off x="4983537" y="2190629"/>
            <a:ext cx="21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>
              <a:lnSpc>
                <a:spcPct val="150000"/>
              </a:lnSpc>
            </a:pPr>
            <a:endParaRPr lang="zh-CN" altLang="en-US" sz="1600" spc="150" dirty="0">
              <a:solidFill>
                <a:schemeClr val="accent1"/>
              </a:solidFill>
            </a:endParaRPr>
          </a:p>
        </p:txBody>
      </p:sp>
      <p:sp>
        <p:nvSpPr>
          <p:cNvPr id="10" name="文本"/>
          <p:cNvSpPr txBox="1"/>
          <p:nvPr/>
        </p:nvSpPr>
        <p:spPr>
          <a:xfrm>
            <a:off x="4983480" y="2736850"/>
            <a:ext cx="6226175" cy="837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pPr indent="0"/>
            <a:r>
              <a:rPr lang="zh-CN" altLang="en-US" sz="1200" dirty="0">
                <a:solidFill>
                  <a:schemeClr val="accent3"/>
                </a:solidFill>
              </a:rPr>
              <a:t>是针对事来管人，而不是直接管理人，每个人差异化那么大，怎么管得过来。</a:t>
            </a:r>
            <a:endParaRPr lang="zh-CN" altLang="en-US" sz="1200" dirty="0">
              <a:solidFill>
                <a:schemeClr val="accent3"/>
              </a:solidFill>
            </a:endParaRPr>
          </a:p>
          <a:p>
            <a:pPr indent="0"/>
            <a:r>
              <a:rPr lang="zh-CN" altLang="en-US" sz="1200" dirty="0">
                <a:solidFill>
                  <a:schemeClr val="accent3"/>
                </a:solidFill>
              </a:rPr>
              <a:t>站在人的角度，公说公有理婆说婆有理，但站在事情的角度，一定会有个标准。</a:t>
            </a:r>
            <a:endParaRPr lang="zh-CN" altLang="en-US" sz="1200" dirty="0">
              <a:solidFill>
                <a:schemeClr val="accent3"/>
              </a:solidFill>
            </a:endParaRPr>
          </a:p>
        </p:txBody>
      </p:sp>
      <p:sp>
        <p:nvSpPr>
          <p:cNvPr id="11" name="文本"/>
          <p:cNvSpPr txBox="1"/>
          <p:nvPr/>
        </p:nvSpPr>
        <p:spPr>
          <a:xfrm>
            <a:off x="5043107" y="4607215"/>
            <a:ext cx="4958468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indent="467995">
              <a:lnSpc>
                <a:spcPct val="150000"/>
              </a:lnSpc>
              <a:spcAft>
                <a:spcPts val="1500"/>
              </a:spcAft>
              <a:defRPr sz="1600" spc="15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defRPr>
            </a:lvl1pPr>
          </a:lstStyle>
          <a:p>
            <a:pPr indent="0"/>
            <a:r>
              <a:rPr lang="zh-CN" altLang="en-US" sz="1200" dirty="0">
                <a:solidFill>
                  <a:schemeClr val="accent3"/>
                </a:solidFill>
                <a:sym typeface="+mn-ea"/>
              </a:rPr>
              <a:t>事情理顺了，剩下就是将人放在合适的位置。</a:t>
            </a:r>
            <a:endParaRPr lang="zh-CN" altLang="en-US" sz="1200" dirty="0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5" name="矩形"/>
          <p:cNvSpPr/>
          <p:nvPr/>
        </p:nvSpPr>
        <p:spPr>
          <a:xfrm>
            <a:off x="4983537" y="4061559"/>
            <a:ext cx="21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>
              <a:lnSpc>
                <a:spcPct val="150000"/>
              </a:lnSpc>
            </a:pPr>
            <a:endParaRPr lang="zh-CN" altLang="en-US" sz="1600" spc="150" dirty="0">
              <a:solidFill>
                <a:schemeClr val="accent1"/>
              </a:solidFill>
            </a:endParaRPr>
          </a:p>
        </p:txBody>
      </p:sp>
      <p:sp>
        <p:nvSpPr>
          <p:cNvPr id="16" name="文本"/>
          <p:cNvSpPr/>
          <p:nvPr/>
        </p:nvSpPr>
        <p:spPr>
          <a:xfrm>
            <a:off x="5090798" y="2216741"/>
            <a:ext cx="603250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spc="250" dirty="0">
                <a:solidFill>
                  <a:schemeClr val="accent6"/>
                </a:solidFill>
                <a:latin typeface="+mj-ea"/>
                <a:ea typeface="+mj-ea"/>
              </a:rPr>
              <a:t>管事</a:t>
            </a:r>
            <a:endParaRPr lang="zh-CN" altLang="en-US" sz="1400" b="1" spc="25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sp>
        <p:nvSpPr>
          <p:cNvPr id="17" name="文本"/>
          <p:cNvSpPr/>
          <p:nvPr/>
        </p:nvSpPr>
        <p:spPr>
          <a:xfrm>
            <a:off x="5090798" y="4087671"/>
            <a:ext cx="603250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spc="250" dirty="0">
                <a:solidFill>
                  <a:schemeClr val="accent6"/>
                </a:solidFill>
                <a:latin typeface="+mj-ea"/>
                <a:ea typeface="+mj-ea"/>
              </a:rPr>
              <a:t>理人</a:t>
            </a:r>
            <a:endParaRPr lang="zh-CN" altLang="en-US" sz="1400" b="1" spc="25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596000" y="252084"/>
            <a:ext cx="9000000" cy="429895"/>
          </a:xfrm>
        </p:spPr>
        <p:txBody>
          <a:bodyPr/>
          <a:lstStyle/>
          <a:p>
            <a:r>
              <a:rPr lang="zh-CN" altLang="en-US" dirty="0"/>
              <a:t>管事理人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"/>
          <p:cNvGrpSpPr/>
          <p:nvPr/>
        </p:nvGrpSpPr>
        <p:grpSpPr>
          <a:xfrm rot="16200000" flipV="1">
            <a:off x="8185603" y="4822902"/>
            <a:ext cx="605239" cy="913113"/>
            <a:chOff x="7258929" y="1631852"/>
            <a:chExt cx="1674056" cy="464234"/>
          </a:xfrm>
        </p:grpSpPr>
        <p:cxnSp>
          <p:nvCxnSpPr>
            <p:cNvPr id="12" name="直线"/>
            <p:cNvCxnSpPr/>
            <p:nvPr/>
          </p:nvCxnSpPr>
          <p:spPr>
            <a:xfrm>
              <a:off x="7258929" y="2096086"/>
              <a:ext cx="1674056" cy="0"/>
            </a:xfrm>
            <a:prstGeom prst="line">
              <a:avLst/>
            </a:prstGeom>
            <a:ln>
              <a:solidFill>
                <a:schemeClr val="accent3">
                  <a:lumMod val="50000"/>
                  <a:lumOff val="50000"/>
                </a:schemeClr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"/>
            <p:cNvCxnSpPr/>
            <p:nvPr/>
          </p:nvCxnSpPr>
          <p:spPr>
            <a:xfrm flipV="1">
              <a:off x="7263620" y="1631852"/>
              <a:ext cx="0" cy="464234"/>
            </a:xfrm>
            <a:prstGeom prst="line">
              <a:avLst/>
            </a:prstGeom>
            <a:ln>
              <a:solidFill>
                <a:schemeClr val="accent3">
                  <a:lumMod val="50000"/>
                  <a:lumOff val="50000"/>
                </a:schemeClr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六边形"/>
          <p:cNvSpPr/>
          <p:nvPr/>
        </p:nvSpPr>
        <p:spPr>
          <a:xfrm rot="16200000">
            <a:off x="6723233" y="2723507"/>
            <a:ext cx="1443698" cy="124456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cs typeface="Arial" panose="020B0604020202090204" pitchFamily="34" charset="0"/>
            </a:endParaRPr>
          </a:p>
        </p:txBody>
      </p:sp>
      <p:sp>
        <p:nvSpPr>
          <p:cNvPr id="18" name="六边形"/>
          <p:cNvSpPr/>
          <p:nvPr/>
        </p:nvSpPr>
        <p:spPr>
          <a:xfrm rot="16200000">
            <a:off x="5757648" y="2780368"/>
            <a:ext cx="1084672" cy="935062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cs typeface="Arial" panose="020B0604020202090204" pitchFamily="34" charset="0"/>
            </a:endParaRPr>
          </a:p>
        </p:txBody>
      </p:sp>
      <p:sp>
        <p:nvSpPr>
          <p:cNvPr id="21" name="六边形"/>
          <p:cNvSpPr/>
          <p:nvPr/>
        </p:nvSpPr>
        <p:spPr>
          <a:xfrm rot="16200000">
            <a:off x="7489363" y="3910565"/>
            <a:ext cx="1084672" cy="935062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cs typeface="Arial" panose="020B0604020202090204" pitchFamily="34" charset="0"/>
            </a:endParaRPr>
          </a:p>
        </p:txBody>
      </p:sp>
      <p:sp>
        <p:nvSpPr>
          <p:cNvPr id="24" name="六边形"/>
          <p:cNvSpPr/>
          <p:nvPr/>
        </p:nvSpPr>
        <p:spPr>
          <a:xfrm rot="16200000">
            <a:off x="5050855" y="3657828"/>
            <a:ext cx="1312453" cy="113142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cs typeface="Arial" panose="020B0604020202090204" pitchFamily="34" charset="0"/>
            </a:endParaRPr>
          </a:p>
        </p:txBody>
      </p:sp>
      <p:sp>
        <p:nvSpPr>
          <p:cNvPr id="27" name="六边形"/>
          <p:cNvSpPr/>
          <p:nvPr/>
        </p:nvSpPr>
        <p:spPr>
          <a:xfrm rot="16200000">
            <a:off x="4249570" y="3956039"/>
            <a:ext cx="896423" cy="77277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cs typeface="Arial" panose="020B0604020202090204" pitchFamily="34" charset="0"/>
            </a:endParaRPr>
          </a:p>
        </p:txBody>
      </p:sp>
      <p:grpSp>
        <p:nvGrpSpPr>
          <p:cNvPr id="30" name="组合"/>
          <p:cNvGrpSpPr/>
          <p:nvPr/>
        </p:nvGrpSpPr>
        <p:grpSpPr>
          <a:xfrm flipV="1">
            <a:off x="7444485" y="2066118"/>
            <a:ext cx="757447" cy="463018"/>
            <a:chOff x="7258929" y="1631852"/>
            <a:chExt cx="1674056" cy="464234"/>
          </a:xfrm>
        </p:grpSpPr>
        <p:cxnSp>
          <p:nvCxnSpPr>
            <p:cNvPr id="31" name="直线"/>
            <p:cNvCxnSpPr/>
            <p:nvPr/>
          </p:nvCxnSpPr>
          <p:spPr>
            <a:xfrm>
              <a:off x="7258929" y="2096086"/>
              <a:ext cx="1674056" cy="0"/>
            </a:xfrm>
            <a:prstGeom prst="line">
              <a:avLst/>
            </a:prstGeom>
            <a:ln>
              <a:solidFill>
                <a:schemeClr val="accent3">
                  <a:lumMod val="50000"/>
                  <a:lumOff val="50000"/>
                </a:schemeClr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线"/>
            <p:cNvCxnSpPr/>
            <p:nvPr/>
          </p:nvCxnSpPr>
          <p:spPr>
            <a:xfrm flipV="1">
              <a:off x="7263620" y="1631852"/>
              <a:ext cx="0" cy="464234"/>
            </a:xfrm>
            <a:prstGeom prst="line">
              <a:avLst/>
            </a:prstGeom>
            <a:ln>
              <a:solidFill>
                <a:schemeClr val="accent3">
                  <a:lumMod val="50000"/>
                  <a:lumOff val="50000"/>
                </a:schemeClr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"/>
          <p:cNvGrpSpPr/>
          <p:nvPr/>
        </p:nvGrpSpPr>
        <p:grpSpPr>
          <a:xfrm flipH="1" flipV="1">
            <a:off x="4311650" y="1558925"/>
            <a:ext cx="1960880" cy="1064895"/>
            <a:chOff x="7258929" y="1631852"/>
            <a:chExt cx="1674056" cy="464234"/>
          </a:xfrm>
        </p:grpSpPr>
        <p:cxnSp>
          <p:nvCxnSpPr>
            <p:cNvPr id="34" name="直线"/>
            <p:cNvCxnSpPr/>
            <p:nvPr/>
          </p:nvCxnSpPr>
          <p:spPr>
            <a:xfrm>
              <a:off x="7258929" y="2096086"/>
              <a:ext cx="1674056" cy="0"/>
            </a:xfrm>
            <a:prstGeom prst="line">
              <a:avLst/>
            </a:prstGeom>
            <a:ln>
              <a:solidFill>
                <a:schemeClr val="accent3">
                  <a:lumMod val="50000"/>
                  <a:lumOff val="50000"/>
                </a:schemeClr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线"/>
            <p:cNvCxnSpPr/>
            <p:nvPr/>
          </p:nvCxnSpPr>
          <p:spPr>
            <a:xfrm flipV="1">
              <a:off x="7263620" y="1631852"/>
              <a:ext cx="0" cy="464234"/>
            </a:xfrm>
            <a:prstGeom prst="line">
              <a:avLst/>
            </a:prstGeom>
            <a:ln>
              <a:solidFill>
                <a:schemeClr val="accent3">
                  <a:lumMod val="50000"/>
                  <a:lumOff val="50000"/>
                </a:schemeClr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组合"/>
          <p:cNvGrpSpPr/>
          <p:nvPr/>
        </p:nvGrpSpPr>
        <p:grpSpPr>
          <a:xfrm rot="5400000" flipH="1" flipV="1">
            <a:off x="4986272" y="4728129"/>
            <a:ext cx="528508" cy="913113"/>
            <a:chOff x="7258929" y="1631852"/>
            <a:chExt cx="1674056" cy="464234"/>
          </a:xfrm>
        </p:grpSpPr>
        <p:cxnSp>
          <p:nvCxnSpPr>
            <p:cNvPr id="45" name="直线"/>
            <p:cNvCxnSpPr/>
            <p:nvPr/>
          </p:nvCxnSpPr>
          <p:spPr>
            <a:xfrm>
              <a:off x="7258929" y="2096086"/>
              <a:ext cx="1674056" cy="0"/>
            </a:xfrm>
            <a:prstGeom prst="line">
              <a:avLst/>
            </a:prstGeom>
            <a:ln>
              <a:solidFill>
                <a:schemeClr val="accent3">
                  <a:lumMod val="50000"/>
                  <a:lumOff val="50000"/>
                </a:schemeClr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线"/>
            <p:cNvCxnSpPr/>
            <p:nvPr/>
          </p:nvCxnSpPr>
          <p:spPr>
            <a:xfrm flipV="1">
              <a:off x="7263620" y="1631852"/>
              <a:ext cx="0" cy="464234"/>
            </a:xfrm>
            <a:prstGeom prst="line">
              <a:avLst/>
            </a:prstGeom>
            <a:ln>
              <a:solidFill>
                <a:schemeClr val="accent3">
                  <a:lumMod val="50000"/>
                  <a:lumOff val="50000"/>
                </a:schemeClr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图标"/>
          <p:cNvSpPr>
            <a:spLocks noChangeAspect="1" noEditPoints="1"/>
          </p:cNvSpPr>
          <p:nvPr/>
        </p:nvSpPr>
        <p:spPr bwMode="auto">
          <a:xfrm>
            <a:off x="5527081" y="3934254"/>
            <a:ext cx="360000" cy="578572"/>
          </a:xfrm>
          <a:custGeom>
            <a:avLst/>
            <a:gdLst>
              <a:gd name="T0" fmla="*/ 88 w 106"/>
              <a:gd name="T1" fmla="*/ 94 h 170"/>
              <a:gd name="T2" fmla="*/ 55 w 106"/>
              <a:gd name="T3" fmla="*/ 107 h 170"/>
              <a:gd name="T4" fmla="*/ 72 w 106"/>
              <a:gd name="T5" fmla="*/ 170 h 170"/>
              <a:gd name="T6" fmla="*/ 84 w 106"/>
              <a:gd name="T7" fmla="*/ 149 h 170"/>
              <a:gd name="T8" fmla="*/ 106 w 106"/>
              <a:gd name="T9" fmla="*/ 161 h 170"/>
              <a:gd name="T10" fmla="*/ 88 w 106"/>
              <a:gd name="T11" fmla="*/ 94 h 170"/>
              <a:gd name="T12" fmla="*/ 52 w 106"/>
              <a:gd name="T13" fmla="*/ 21 h 170"/>
              <a:gd name="T14" fmla="*/ 23 w 106"/>
              <a:gd name="T15" fmla="*/ 50 h 170"/>
              <a:gd name="T16" fmla="*/ 52 w 106"/>
              <a:gd name="T17" fmla="*/ 78 h 170"/>
              <a:gd name="T18" fmla="*/ 81 w 106"/>
              <a:gd name="T19" fmla="*/ 50 h 170"/>
              <a:gd name="T20" fmla="*/ 52 w 106"/>
              <a:gd name="T21" fmla="*/ 21 h 170"/>
              <a:gd name="T22" fmla="*/ 101 w 106"/>
              <a:gd name="T23" fmla="*/ 50 h 170"/>
              <a:gd name="T24" fmla="*/ 52 w 106"/>
              <a:gd name="T25" fmla="*/ 0 h 170"/>
              <a:gd name="T26" fmla="*/ 2 w 106"/>
              <a:gd name="T27" fmla="*/ 50 h 170"/>
              <a:gd name="T28" fmla="*/ 52 w 106"/>
              <a:gd name="T29" fmla="*/ 99 h 170"/>
              <a:gd name="T30" fmla="*/ 101 w 106"/>
              <a:gd name="T31" fmla="*/ 50 h 170"/>
              <a:gd name="T32" fmla="*/ 52 w 106"/>
              <a:gd name="T33" fmla="*/ 87 h 170"/>
              <a:gd name="T34" fmla="*/ 15 w 106"/>
              <a:gd name="T35" fmla="*/ 50 h 170"/>
              <a:gd name="T36" fmla="*/ 52 w 106"/>
              <a:gd name="T37" fmla="*/ 13 h 170"/>
              <a:gd name="T38" fmla="*/ 89 w 106"/>
              <a:gd name="T39" fmla="*/ 50 h 170"/>
              <a:gd name="T40" fmla="*/ 52 w 106"/>
              <a:gd name="T41" fmla="*/ 87 h 170"/>
              <a:gd name="T42" fmla="*/ 0 w 106"/>
              <a:gd name="T43" fmla="*/ 148 h 170"/>
              <a:gd name="T44" fmla="*/ 21 w 106"/>
              <a:gd name="T45" fmla="*/ 135 h 170"/>
              <a:gd name="T46" fmla="*/ 34 w 106"/>
              <a:gd name="T47" fmla="*/ 157 h 170"/>
              <a:gd name="T48" fmla="*/ 47 w 106"/>
              <a:gd name="T49" fmla="*/ 107 h 170"/>
              <a:gd name="T50" fmla="*/ 14 w 106"/>
              <a:gd name="T51" fmla="*/ 93 h 170"/>
              <a:gd name="T52" fmla="*/ 0 w 106"/>
              <a:gd name="T53" fmla="*/ 148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06" h="170">
                <a:moveTo>
                  <a:pt x="88" y="94"/>
                </a:moveTo>
                <a:cubicBezTo>
                  <a:pt x="79" y="101"/>
                  <a:pt x="68" y="106"/>
                  <a:pt x="55" y="107"/>
                </a:cubicBezTo>
                <a:cubicBezTo>
                  <a:pt x="72" y="170"/>
                  <a:pt x="72" y="170"/>
                  <a:pt x="72" y="170"/>
                </a:cubicBezTo>
                <a:cubicBezTo>
                  <a:pt x="84" y="149"/>
                  <a:pt x="84" y="149"/>
                  <a:pt x="84" y="149"/>
                </a:cubicBezTo>
                <a:cubicBezTo>
                  <a:pt x="106" y="161"/>
                  <a:pt x="106" y="161"/>
                  <a:pt x="106" y="161"/>
                </a:cubicBezTo>
                <a:lnTo>
                  <a:pt x="88" y="94"/>
                </a:lnTo>
                <a:close/>
                <a:moveTo>
                  <a:pt x="52" y="21"/>
                </a:moveTo>
                <a:cubicBezTo>
                  <a:pt x="36" y="21"/>
                  <a:pt x="23" y="34"/>
                  <a:pt x="23" y="50"/>
                </a:cubicBezTo>
                <a:cubicBezTo>
                  <a:pt x="23" y="65"/>
                  <a:pt x="36" y="78"/>
                  <a:pt x="52" y="78"/>
                </a:cubicBezTo>
                <a:cubicBezTo>
                  <a:pt x="68" y="78"/>
                  <a:pt x="81" y="65"/>
                  <a:pt x="81" y="50"/>
                </a:cubicBezTo>
                <a:cubicBezTo>
                  <a:pt x="81" y="34"/>
                  <a:pt x="68" y="21"/>
                  <a:pt x="52" y="21"/>
                </a:cubicBezTo>
                <a:close/>
                <a:moveTo>
                  <a:pt x="101" y="50"/>
                </a:moveTo>
                <a:cubicBezTo>
                  <a:pt x="101" y="22"/>
                  <a:pt x="79" y="0"/>
                  <a:pt x="52" y="0"/>
                </a:cubicBezTo>
                <a:cubicBezTo>
                  <a:pt x="24" y="0"/>
                  <a:pt x="2" y="22"/>
                  <a:pt x="2" y="50"/>
                </a:cubicBezTo>
                <a:cubicBezTo>
                  <a:pt x="2" y="77"/>
                  <a:pt x="24" y="99"/>
                  <a:pt x="52" y="99"/>
                </a:cubicBezTo>
                <a:cubicBezTo>
                  <a:pt x="79" y="99"/>
                  <a:pt x="101" y="77"/>
                  <a:pt x="101" y="50"/>
                </a:cubicBezTo>
                <a:close/>
                <a:moveTo>
                  <a:pt x="52" y="87"/>
                </a:moveTo>
                <a:cubicBezTo>
                  <a:pt x="31" y="87"/>
                  <a:pt x="15" y="70"/>
                  <a:pt x="15" y="50"/>
                </a:cubicBezTo>
                <a:cubicBezTo>
                  <a:pt x="15" y="29"/>
                  <a:pt x="31" y="13"/>
                  <a:pt x="52" y="13"/>
                </a:cubicBezTo>
                <a:cubicBezTo>
                  <a:pt x="72" y="13"/>
                  <a:pt x="89" y="29"/>
                  <a:pt x="89" y="50"/>
                </a:cubicBezTo>
                <a:cubicBezTo>
                  <a:pt x="89" y="70"/>
                  <a:pt x="72" y="87"/>
                  <a:pt x="52" y="87"/>
                </a:cubicBezTo>
                <a:close/>
                <a:moveTo>
                  <a:pt x="0" y="148"/>
                </a:moveTo>
                <a:cubicBezTo>
                  <a:pt x="21" y="135"/>
                  <a:pt x="21" y="135"/>
                  <a:pt x="21" y="135"/>
                </a:cubicBezTo>
                <a:cubicBezTo>
                  <a:pt x="34" y="157"/>
                  <a:pt x="34" y="157"/>
                  <a:pt x="34" y="157"/>
                </a:cubicBezTo>
                <a:cubicBezTo>
                  <a:pt x="47" y="107"/>
                  <a:pt x="47" y="107"/>
                  <a:pt x="47" y="107"/>
                </a:cubicBezTo>
                <a:cubicBezTo>
                  <a:pt x="35" y="106"/>
                  <a:pt x="23" y="101"/>
                  <a:pt x="14" y="93"/>
                </a:cubicBezTo>
                <a:lnTo>
                  <a:pt x="0" y="14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47" name="图标"/>
          <p:cNvSpPr>
            <a:spLocks noChangeAspect="1"/>
          </p:cNvSpPr>
          <p:nvPr/>
        </p:nvSpPr>
        <p:spPr bwMode="auto">
          <a:xfrm>
            <a:off x="7853490" y="4170875"/>
            <a:ext cx="356419" cy="414442"/>
          </a:xfrm>
          <a:custGeom>
            <a:avLst/>
            <a:gdLst>
              <a:gd name="T0" fmla="*/ 2147483646 w 5822"/>
              <a:gd name="T1" fmla="*/ 2147483646 h 6759"/>
              <a:gd name="T2" fmla="*/ 2147483646 w 5822"/>
              <a:gd name="T3" fmla="*/ 2147483646 h 6759"/>
              <a:gd name="T4" fmla="*/ 2147483646 w 5822"/>
              <a:gd name="T5" fmla="*/ 2147483646 h 6759"/>
              <a:gd name="T6" fmla="*/ 2147483646 w 5822"/>
              <a:gd name="T7" fmla="*/ 2147483646 h 6759"/>
              <a:gd name="T8" fmla="*/ 2147483646 w 5822"/>
              <a:gd name="T9" fmla="*/ 2147483646 h 6759"/>
              <a:gd name="T10" fmla="*/ 2147483646 w 5822"/>
              <a:gd name="T11" fmla="*/ 1253760573 h 6759"/>
              <a:gd name="T12" fmla="*/ 2147483646 w 5822"/>
              <a:gd name="T13" fmla="*/ 2147483646 h 6759"/>
              <a:gd name="T14" fmla="*/ 2147483646 w 5822"/>
              <a:gd name="T15" fmla="*/ 2147483646 h 6759"/>
              <a:gd name="T16" fmla="*/ 2147483646 w 5822"/>
              <a:gd name="T17" fmla="*/ 2147483646 h 6759"/>
              <a:gd name="T18" fmla="*/ 2147483646 w 5822"/>
              <a:gd name="T19" fmla="*/ 2147483646 h 6759"/>
              <a:gd name="T20" fmla="*/ 2147483646 w 5822"/>
              <a:gd name="T21" fmla="*/ 2147483646 h 6759"/>
              <a:gd name="T22" fmla="*/ 2147483646 w 5822"/>
              <a:gd name="T23" fmla="*/ 2147483646 h 6759"/>
              <a:gd name="T24" fmla="*/ 2147483646 w 5822"/>
              <a:gd name="T25" fmla="*/ 2147483646 h 6759"/>
              <a:gd name="T26" fmla="*/ 2147483646 w 5822"/>
              <a:gd name="T27" fmla="*/ 2147483646 h 6759"/>
              <a:gd name="T28" fmla="*/ 2147483646 w 5822"/>
              <a:gd name="T29" fmla="*/ 2147483646 h 6759"/>
              <a:gd name="T30" fmla="*/ 2147483646 w 5822"/>
              <a:gd name="T31" fmla="*/ 2147483646 h 6759"/>
              <a:gd name="T32" fmla="*/ 2147483646 w 5822"/>
              <a:gd name="T33" fmla="*/ 2147483646 h 6759"/>
              <a:gd name="T34" fmla="*/ 2147483646 w 5822"/>
              <a:gd name="T35" fmla="*/ 2147483646 h 6759"/>
              <a:gd name="T36" fmla="*/ 2147483646 w 5822"/>
              <a:gd name="T37" fmla="*/ 2147483646 h 6759"/>
              <a:gd name="T38" fmla="*/ 2147483646 w 5822"/>
              <a:gd name="T39" fmla="*/ 2147483646 h 6759"/>
              <a:gd name="T40" fmla="*/ 0 w 5822"/>
              <a:gd name="T41" fmla="*/ 2147483646 h 6759"/>
              <a:gd name="T42" fmla="*/ 2147483646 w 5822"/>
              <a:gd name="T43" fmla="*/ 2147483646 h 6759"/>
              <a:gd name="T44" fmla="*/ 2147483646 w 5822"/>
              <a:gd name="T45" fmla="*/ 2147483646 h 6759"/>
              <a:gd name="T46" fmla="*/ 2147483646 w 5822"/>
              <a:gd name="T47" fmla="*/ 2147483646 h 6759"/>
              <a:gd name="T48" fmla="*/ 2147483646 w 5822"/>
              <a:gd name="T49" fmla="*/ 2147483646 h 6759"/>
              <a:gd name="T50" fmla="*/ 2147483646 w 5822"/>
              <a:gd name="T51" fmla="*/ 2147483646 h 6759"/>
              <a:gd name="T52" fmla="*/ 2147483646 w 5822"/>
              <a:gd name="T53" fmla="*/ 2147483646 h 6759"/>
              <a:gd name="T54" fmla="*/ 2147483646 w 5822"/>
              <a:gd name="T55" fmla="*/ 2147483646 h 6759"/>
              <a:gd name="T56" fmla="*/ 2147483646 w 5822"/>
              <a:gd name="T57" fmla="*/ 2147483646 h 6759"/>
              <a:gd name="T58" fmla="*/ 2147483646 w 5822"/>
              <a:gd name="T59" fmla="*/ 2147483646 h 6759"/>
              <a:gd name="T60" fmla="*/ 2147483646 w 5822"/>
              <a:gd name="T61" fmla="*/ 2147483646 h 6759"/>
              <a:gd name="T62" fmla="*/ 2147483646 w 5822"/>
              <a:gd name="T63" fmla="*/ 2147483646 h 6759"/>
              <a:gd name="T64" fmla="*/ 2147483646 w 5822"/>
              <a:gd name="T65" fmla="*/ 2147483646 h 6759"/>
              <a:gd name="T66" fmla="*/ 2147483646 w 5822"/>
              <a:gd name="T67" fmla="*/ 2147483646 h 6759"/>
              <a:gd name="T68" fmla="*/ 2147483646 w 5822"/>
              <a:gd name="T69" fmla="*/ 2147483646 h 6759"/>
              <a:gd name="T70" fmla="*/ 2147483646 w 5822"/>
              <a:gd name="T71" fmla="*/ 2147483646 h 6759"/>
              <a:gd name="T72" fmla="*/ 2147483646 w 5822"/>
              <a:gd name="T73" fmla="*/ 2147483646 h 6759"/>
              <a:gd name="T74" fmla="*/ 2147483646 w 5822"/>
              <a:gd name="T75" fmla="*/ 2147483646 h 6759"/>
              <a:gd name="T76" fmla="*/ 2147483646 w 5822"/>
              <a:gd name="T77" fmla="*/ 2147483646 h 6759"/>
              <a:gd name="T78" fmla="*/ 2147483646 w 5822"/>
              <a:gd name="T79" fmla="*/ 2147483646 h 6759"/>
              <a:gd name="T80" fmla="*/ 2147483646 w 5822"/>
              <a:gd name="T81" fmla="*/ 2147483646 h 6759"/>
              <a:gd name="T82" fmla="*/ 2147483646 w 5822"/>
              <a:gd name="T83" fmla="*/ 2147483646 h 6759"/>
              <a:gd name="T84" fmla="*/ 2147483646 w 5822"/>
              <a:gd name="T85" fmla="*/ 2147483646 h 6759"/>
              <a:gd name="T86" fmla="*/ 2147483646 w 5822"/>
              <a:gd name="T87" fmla="*/ 2147483646 h 6759"/>
              <a:gd name="T88" fmla="*/ 2147483646 w 5822"/>
              <a:gd name="T89" fmla="*/ 2147483646 h 6759"/>
              <a:gd name="T90" fmla="*/ 2147483646 w 5822"/>
              <a:gd name="T91" fmla="*/ 2147483646 h 6759"/>
              <a:gd name="T92" fmla="*/ 2147483646 w 5822"/>
              <a:gd name="T93" fmla="*/ 2147483646 h 6759"/>
              <a:gd name="T94" fmla="*/ 2147483646 w 5822"/>
              <a:gd name="T95" fmla="*/ 2147483646 h 6759"/>
              <a:gd name="T96" fmla="*/ 2147483646 w 5822"/>
              <a:gd name="T97" fmla="*/ 2147483646 h 6759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5822" h="6759">
                <a:moveTo>
                  <a:pt x="0" y="6351"/>
                </a:moveTo>
                <a:lnTo>
                  <a:pt x="129" y="6351"/>
                </a:lnTo>
                <a:lnTo>
                  <a:pt x="129" y="3057"/>
                </a:lnTo>
                <a:lnTo>
                  <a:pt x="129" y="2914"/>
                </a:lnTo>
                <a:lnTo>
                  <a:pt x="266" y="2865"/>
                </a:lnTo>
                <a:lnTo>
                  <a:pt x="1775" y="2337"/>
                </a:lnTo>
                <a:lnTo>
                  <a:pt x="1775" y="1515"/>
                </a:lnTo>
                <a:lnTo>
                  <a:pt x="1775" y="1386"/>
                </a:lnTo>
                <a:lnTo>
                  <a:pt x="1892" y="1331"/>
                </a:lnTo>
                <a:lnTo>
                  <a:pt x="4422" y="137"/>
                </a:lnTo>
                <a:lnTo>
                  <a:pt x="4714" y="0"/>
                </a:lnTo>
                <a:lnTo>
                  <a:pt x="4714" y="56"/>
                </a:lnTo>
                <a:lnTo>
                  <a:pt x="5511" y="532"/>
                </a:lnTo>
                <a:lnTo>
                  <a:pt x="5511" y="6326"/>
                </a:lnTo>
                <a:lnTo>
                  <a:pt x="5822" y="6326"/>
                </a:lnTo>
                <a:lnTo>
                  <a:pt x="5822" y="6734"/>
                </a:lnTo>
                <a:lnTo>
                  <a:pt x="4510" y="6734"/>
                </a:lnTo>
                <a:lnTo>
                  <a:pt x="4305" y="6734"/>
                </a:lnTo>
                <a:lnTo>
                  <a:pt x="4305" y="6529"/>
                </a:lnTo>
                <a:lnTo>
                  <a:pt x="4305" y="643"/>
                </a:lnTo>
                <a:lnTo>
                  <a:pt x="2183" y="1644"/>
                </a:lnTo>
                <a:lnTo>
                  <a:pt x="2183" y="2194"/>
                </a:lnTo>
                <a:lnTo>
                  <a:pt x="2798" y="1979"/>
                </a:lnTo>
                <a:lnTo>
                  <a:pt x="3035" y="1895"/>
                </a:lnTo>
                <a:lnTo>
                  <a:pt x="3035" y="1889"/>
                </a:lnTo>
                <a:lnTo>
                  <a:pt x="3042" y="1892"/>
                </a:lnTo>
                <a:lnTo>
                  <a:pt x="3068" y="1884"/>
                </a:lnTo>
                <a:lnTo>
                  <a:pt x="3068" y="1909"/>
                </a:lnTo>
                <a:lnTo>
                  <a:pt x="3862" y="2381"/>
                </a:lnTo>
                <a:lnTo>
                  <a:pt x="3862" y="6313"/>
                </a:lnTo>
                <a:lnTo>
                  <a:pt x="4177" y="6313"/>
                </a:lnTo>
                <a:lnTo>
                  <a:pt x="4177" y="6722"/>
                </a:lnTo>
                <a:lnTo>
                  <a:pt x="2865" y="6722"/>
                </a:lnTo>
                <a:lnTo>
                  <a:pt x="2661" y="6722"/>
                </a:lnTo>
                <a:lnTo>
                  <a:pt x="2661" y="6517"/>
                </a:lnTo>
                <a:lnTo>
                  <a:pt x="2661" y="2458"/>
                </a:lnTo>
                <a:lnTo>
                  <a:pt x="538" y="3202"/>
                </a:lnTo>
                <a:lnTo>
                  <a:pt x="538" y="6556"/>
                </a:lnTo>
                <a:lnTo>
                  <a:pt x="538" y="6759"/>
                </a:lnTo>
                <a:lnTo>
                  <a:pt x="334" y="6759"/>
                </a:lnTo>
                <a:lnTo>
                  <a:pt x="0" y="6759"/>
                </a:lnTo>
                <a:lnTo>
                  <a:pt x="0" y="6351"/>
                </a:lnTo>
                <a:close/>
                <a:moveTo>
                  <a:pt x="776" y="6707"/>
                </a:moveTo>
                <a:lnTo>
                  <a:pt x="776" y="6707"/>
                </a:lnTo>
                <a:lnTo>
                  <a:pt x="1501" y="6707"/>
                </a:lnTo>
                <a:lnTo>
                  <a:pt x="2348" y="6707"/>
                </a:lnTo>
                <a:lnTo>
                  <a:pt x="2348" y="5989"/>
                </a:lnTo>
                <a:lnTo>
                  <a:pt x="1501" y="6044"/>
                </a:lnTo>
                <a:lnTo>
                  <a:pt x="776" y="6092"/>
                </a:lnTo>
                <a:lnTo>
                  <a:pt x="776" y="6707"/>
                </a:lnTo>
                <a:close/>
                <a:moveTo>
                  <a:pt x="776" y="4048"/>
                </a:moveTo>
                <a:lnTo>
                  <a:pt x="776" y="4048"/>
                </a:lnTo>
                <a:lnTo>
                  <a:pt x="1501" y="3842"/>
                </a:lnTo>
                <a:lnTo>
                  <a:pt x="2348" y="3604"/>
                </a:lnTo>
                <a:lnTo>
                  <a:pt x="2348" y="2883"/>
                </a:lnTo>
                <a:lnTo>
                  <a:pt x="1501" y="3178"/>
                </a:lnTo>
                <a:lnTo>
                  <a:pt x="776" y="3431"/>
                </a:lnTo>
                <a:lnTo>
                  <a:pt x="776" y="4048"/>
                </a:lnTo>
                <a:close/>
                <a:moveTo>
                  <a:pt x="776" y="4926"/>
                </a:moveTo>
                <a:lnTo>
                  <a:pt x="776" y="4926"/>
                </a:lnTo>
                <a:lnTo>
                  <a:pt x="1501" y="4788"/>
                </a:lnTo>
                <a:lnTo>
                  <a:pt x="2348" y="4628"/>
                </a:lnTo>
                <a:lnTo>
                  <a:pt x="2348" y="3909"/>
                </a:lnTo>
                <a:lnTo>
                  <a:pt x="1501" y="4124"/>
                </a:lnTo>
                <a:lnTo>
                  <a:pt x="776" y="4310"/>
                </a:lnTo>
                <a:lnTo>
                  <a:pt x="776" y="4926"/>
                </a:lnTo>
                <a:close/>
                <a:moveTo>
                  <a:pt x="776" y="5811"/>
                </a:moveTo>
                <a:lnTo>
                  <a:pt x="776" y="5811"/>
                </a:lnTo>
                <a:lnTo>
                  <a:pt x="1501" y="5741"/>
                </a:lnTo>
                <a:lnTo>
                  <a:pt x="2348" y="5661"/>
                </a:lnTo>
                <a:lnTo>
                  <a:pt x="2348" y="4942"/>
                </a:lnTo>
                <a:lnTo>
                  <a:pt x="1501" y="5078"/>
                </a:lnTo>
                <a:lnTo>
                  <a:pt x="776" y="5194"/>
                </a:lnTo>
                <a:lnTo>
                  <a:pt x="776" y="581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48" name="图标"/>
          <p:cNvSpPr>
            <a:spLocks noChangeAspect="1" noEditPoints="1"/>
          </p:cNvSpPr>
          <p:nvPr/>
        </p:nvSpPr>
        <p:spPr bwMode="auto">
          <a:xfrm>
            <a:off x="7190143" y="3145460"/>
            <a:ext cx="509879" cy="400661"/>
          </a:xfrm>
          <a:custGeom>
            <a:avLst/>
            <a:gdLst>
              <a:gd name="T0" fmla="*/ 282 w 766"/>
              <a:gd name="T1" fmla="*/ 304 h 600"/>
              <a:gd name="T2" fmla="*/ 391 w 766"/>
              <a:gd name="T3" fmla="*/ 248 h 600"/>
              <a:gd name="T4" fmla="*/ 596 w 766"/>
              <a:gd name="T5" fmla="*/ 213 h 600"/>
              <a:gd name="T6" fmla="*/ 652 w 766"/>
              <a:gd name="T7" fmla="*/ 129 h 600"/>
              <a:gd name="T8" fmla="*/ 570 w 766"/>
              <a:gd name="T9" fmla="*/ 186 h 600"/>
              <a:gd name="T10" fmla="*/ 391 w 766"/>
              <a:gd name="T11" fmla="*/ 195 h 600"/>
              <a:gd name="T12" fmla="*/ 766 w 766"/>
              <a:gd name="T13" fmla="*/ 80 h 600"/>
              <a:gd name="T14" fmla="*/ 465 w 766"/>
              <a:gd name="T15" fmla="*/ 32 h 600"/>
              <a:gd name="T16" fmla="*/ 437 w 766"/>
              <a:gd name="T17" fmla="*/ 0 h 600"/>
              <a:gd name="T18" fmla="*/ 154 w 766"/>
              <a:gd name="T19" fmla="*/ 32 h 600"/>
              <a:gd name="T20" fmla="*/ 175 w 766"/>
              <a:gd name="T21" fmla="*/ 80 h 600"/>
              <a:gd name="T22" fmla="*/ 216 w 766"/>
              <a:gd name="T23" fmla="*/ 135 h 600"/>
              <a:gd name="T24" fmla="*/ 706 w 766"/>
              <a:gd name="T25" fmla="*/ 80 h 600"/>
              <a:gd name="T26" fmla="*/ 355 w 766"/>
              <a:gd name="T27" fmla="*/ 394 h 600"/>
              <a:gd name="T28" fmla="*/ 706 w 766"/>
              <a:gd name="T29" fmla="*/ 410 h 600"/>
              <a:gd name="T30" fmla="*/ 361 w 766"/>
              <a:gd name="T31" fmla="*/ 427 h 600"/>
              <a:gd name="T32" fmla="*/ 362 w 766"/>
              <a:gd name="T33" fmla="*/ 478 h 600"/>
              <a:gd name="T34" fmla="*/ 437 w 766"/>
              <a:gd name="T35" fmla="*/ 595 h 600"/>
              <a:gd name="T36" fmla="*/ 465 w 766"/>
              <a:gd name="T37" fmla="*/ 478 h 600"/>
              <a:gd name="T38" fmla="*/ 603 w 766"/>
              <a:gd name="T39" fmla="*/ 592 h 600"/>
              <a:gd name="T40" fmla="*/ 591 w 766"/>
              <a:gd name="T41" fmla="*/ 478 h 600"/>
              <a:gd name="T42" fmla="*/ 766 w 766"/>
              <a:gd name="T43" fmla="*/ 427 h 600"/>
              <a:gd name="T44" fmla="*/ 747 w 766"/>
              <a:gd name="T45" fmla="*/ 80 h 600"/>
              <a:gd name="T46" fmla="*/ 161 w 766"/>
              <a:gd name="T47" fmla="*/ 310 h 600"/>
              <a:gd name="T48" fmla="*/ 235 w 766"/>
              <a:gd name="T49" fmla="*/ 236 h 600"/>
              <a:gd name="T50" fmla="*/ 86 w 766"/>
              <a:gd name="T51" fmla="*/ 236 h 600"/>
              <a:gd name="T52" fmla="*/ 208 w 766"/>
              <a:gd name="T53" fmla="*/ 325 h 600"/>
              <a:gd name="T54" fmla="*/ 181 w 766"/>
              <a:gd name="T55" fmla="*/ 325 h 600"/>
              <a:gd name="T56" fmla="*/ 188 w 766"/>
              <a:gd name="T57" fmla="*/ 339 h 600"/>
              <a:gd name="T58" fmla="*/ 196 w 766"/>
              <a:gd name="T59" fmla="*/ 510 h 600"/>
              <a:gd name="T60" fmla="*/ 129 w 766"/>
              <a:gd name="T61" fmla="*/ 510 h 600"/>
              <a:gd name="T62" fmla="*/ 137 w 766"/>
              <a:gd name="T63" fmla="*/ 339 h 600"/>
              <a:gd name="T64" fmla="*/ 145 w 766"/>
              <a:gd name="T65" fmla="*/ 325 h 600"/>
              <a:gd name="T66" fmla="*/ 0 w 766"/>
              <a:gd name="T67" fmla="*/ 438 h 600"/>
              <a:gd name="T68" fmla="*/ 66 w 766"/>
              <a:gd name="T69" fmla="*/ 600 h 600"/>
              <a:gd name="T70" fmla="*/ 89 w 766"/>
              <a:gd name="T71" fmla="*/ 432 h 600"/>
              <a:gd name="T72" fmla="*/ 230 w 766"/>
              <a:gd name="T73" fmla="*/ 600 h 600"/>
              <a:gd name="T74" fmla="*/ 253 w 766"/>
              <a:gd name="T75" fmla="*/ 432 h 600"/>
              <a:gd name="T76" fmla="*/ 321 w 766"/>
              <a:gd name="T77" fmla="*/ 600 h 600"/>
              <a:gd name="T78" fmla="*/ 208 w 766"/>
              <a:gd name="T79" fmla="*/ 325 h 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66" h="600">
                <a:moveTo>
                  <a:pt x="391" y="195"/>
                </a:moveTo>
                <a:lnTo>
                  <a:pt x="282" y="304"/>
                </a:lnTo>
                <a:cubicBezTo>
                  <a:pt x="293" y="310"/>
                  <a:pt x="303" y="317"/>
                  <a:pt x="312" y="326"/>
                </a:cubicBezTo>
                <a:lnTo>
                  <a:pt x="391" y="248"/>
                </a:lnTo>
                <a:lnTo>
                  <a:pt x="476" y="333"/>
                </a:lnTo>
                <a:lnTo>
                  <a:pt x="596" y="213"/>
                </a:lnTo>
                <a:lnTo>
                  <a:pt x="614" y="259"/>
                </a:lnTo>
                <a:lnTo>
                  <a:pt x="652" y="129"/>
                </a:lnTo>
                <a:lnTo>
                  <a:pt x="522" y="167"/>
                </a:lnTo>
                <a:lnTo>
                  <a:pt x="570" y="186"/>
                </a:lnTo>
                <a:lnTo>
                  <a:pt x="476" y="280"/>
                </a:lnTo>
                <a:lnTo>
                  <a:pt x="391" y="195"/>
                </a:lnTo>
                <a:close/>
                <a:moveTo>
                  <a:pt x="766" y="80"/>
                </a:moveTo>
                <a:lnTo>
                  <a:pt x="766" y="80"/>
                </a:lnTo>
                <a:lnTo>
                  <a:pt x="766" y="32"/>
                </a:lnTo>
                <a:lnTo>
                  <a:pt x="465" y="32"/>
                </a:lnTo>
                <a:lnTo>
                  <a:pt x="465" y="0"/>
                </a:lnTo>
                <a:lnTo>
                  <a:pt x="437" y="0"/>
                </a:lnTo>
                <a:lnTo>
                  <a:pt x="437" y="32"/>
                </a:lnTo>
                <a:lnTo>
                  <a:pt x="154" y="32"/>
                </a:lnTo>
                <a:lnTo>
                  <a:pt x="154" y="80"/>
                </a:lnTo>
                <a:lnTo>
                  <a:pt x="175" y="80"/>
                </a:lnTo>
                <a:lnTo>
                  <a:pt x="175" y="122"/>
                </a:lnTo>
                <a:cubicBezTo>
                  <a:pt x="190" y="124"/>
                  <a:pt x="203" y="128"/>
                  <a:pt x="216" y="135"/>
                </a:cubicBezTo>
                <a:lnTo>
                  <a:pt x="216" y="80"/>
                </a:lnTo>
                <a:lnTo>
                  <a:pt x="706" y="80"/>
                </a:lnTo>
                <a:lnTo>
                  <a:pt x="706" y="394"/>
                </a:lnTo>
                <a:lnTo>
                  <a:pt x="355" y="394"/>
                </a:lnTo>
                <a:cubicBezTo>
                  <a:pt x="356" y="399"/>
                  <a:pt x="358" y="404"/>
                  <a:pt x="359" y="410"/>
                </a:cubicBezTo>
                <a:lnTo>
                  <a:pt x="706" y="410"/>
                </a:lnTo>
                <a:lnTo>
                  <a:pt x="706" y="427"/>
                </a:lnTo>
                <a:lnTo>
                  <a:pt x="361" y="427"/>
                </a:lnTo>
                <a:cubicBezTo>
                  <a:pt x="361" y="430"/>
                  <a:pt x="362" y="434"/>
                  <a:pt x="362" y="438"/>
                </a:cubicBezTo>
                <a:lnTo>
                  <a:pt x="362" y="478"/>
                </a:lnTo>
                <a:lnTo>
                  <a:pt x="437" y="478"/>
                </a:lnTo>
                <a:lnTo>
                  <a:pt x="437" y="595"/>
                </a:lnTo>
                <a:lnTo>
                  <a:pt x="465" y="595"/>
                </a:lnTo>
                <a:lnTo>
                  <a:pt x="465" y="478"/>
                </a:lnTo>
                <a:lnTo>
                  <a:pt x="560" y="478"/>
                </a:lnTo>
                <a:lnTo>
                  <a:pt x="603" y="592"/>
                </a:lnTo>
                <a:lnTo>
                  <a:pt x="631" y="585"/>
                </a:lnTo>
                <a:lnTo>
                  <a:pt x="591" y="478"/>
                </a:lnTo>
                <a:lnTo>
                  <a:pt x="766" y="478"/>
                </a:lnTo>
                <a:lnTo>
                  <a:pt x="766" y="427"/>
                </a:lnTo>
                <a:lnTo>
                  <a:pt x="747" y="427"/>
                </a:lnTo>
                <a:lnTo>
                  <a:pt x="747" y="80"/>
                </a:lnTo>
                <a:lnTo>
                  <a:pt x="766" y="80"/>
                </a:lnTo>
                <a:close/>
                <a:moveTo>
                  <a:pt x="161" y="310"/>
                </a:moveTo>
                <a:lnTo>
                  <a:pt x="161" y="310"/>
                </a:lnTo>
                <a:cubicBezTo>
                  <a:pt x="202" y="310"/>
                  <a:pt x="235" y="277"/>
                  <a:pt x="235" y="236"/>
                </a:cubicBezTo>
                <a:cubicBezTo>
                  <a:pt x="235" y="194"/>
                  <a:pt x="202" y="161"/>
                  <a:pt x="161" y="161"/>
                </a:cubicBezTo>
                <a:cubicBezTo>
                  <a:pt x="119" y="161"/>
                  <a:pt x="86" y="194"/>
                  <a:pt x="86" y="236"/>
                </a:cubicBezTo>
                <a:cubicBezTo>
                  <a:pt x="86" y="277"/>
                  <a:pt x="119" y="310"/>
                  <a:pt x="161" y="310"/>
                </a:cubicBezTo>
                <a:close/>
                <a:moveTo>
                  <a:pt x="208" y="325"/>
                </a:moveTo>
                <a:lnTo>
                  <a:pt x="208" y="325"/>
                </a:lnTo>
                <a:lnTo>
                  <a:pt x="181" y="325"/>
                </a:lnTo>
                <a:lnTo>
                  <a:pt x="185" y="328"/>
                </a:lnTo>
                <a:cubicBezTo>
                  <a:pt x="188" y="331"/>
                  <a:pt x="190" y="336"/>
                  <a:pt x="188" y="339"/>
                </a:cubicBezTo>
                <a:lnTo>
                  <a:pt x="178" y="365"/>
                </a:lnTo>
                <a:lnTo>
                  <a:pt x="196" y="510"/>
                </a:lnTo>
                <a:lnTo>
                  <a:pt x="163" y="540"/>
                </a:lnTo>
                <a:lnTo>
                  <a:pt x="129" y="510"/>
                </a:lnTo>
                <a:lnTo>
                  <a:pt x="147" y="365"/>
                </a:lnTo>
                <a:lnTo>
                  <a:pt x="137" y="339"/>
                </a:lnTo>
                <a:cubicBezTo>
                  <a:pt x="135" y="336"/>
                  <a:pt x="137" y="331"/>
                  <a:pt x="140" y="328"/>
                </a:cubicBezTo>
                <a:lnTo>
                  <a:pt x="145" y="325"/>
                </a:lnTo>
                <a:lnTo>
                  <a:pt x="112" y="325"/>
                </a:lnTo>
                <a:cubicBezTo>
                  <a:pt x="50" y="325"/>
                  <a:pt x="0" y="376"/>
                  <a:pt x="0" y="438"/>
                </a:cubicBezTo>
                <a:lnTo>
                  <a:pt x="0" y="600"/>
                </a:lnTo>
                <a:lnTo>
                  <a:pt x="66" y="600"/>
                </a:lnTo>
                <a:lnTo>
                  <a:pt x="66" y="432"/>
                </a:lnTo>
                <a:lnTo>
                  <a:pt x="89" y="432"/>
                </a:lnTo>
                <a:lnTo>
                  <a:pt x="89" y="600"/>
                </a:lnTo>
                <a:lnTo>
                  <a:pt x="230" y="600"/>
                </a:lnTo>
                <a:lnTo>
                  <a:pt x="230" y="432"/>
                </a:lnTo>
                <a:lnTo>
                  <a:pt x="253" y="432"/>
                </a:lnTo>
                <a:lnTo>
                  <a:pt x="253" y="600"/>
                </a:lnTo>
                <a:lnTo>
                  <a:pt x="321" y="600"/>
                </a:lnTo>
                <a:lnTo>
                  <a:pt x="321" y="438"/>
                </a:lnTo>
                <a:cubicBezTo>
                  <a:pt x="321" y="376"/>
                  <a:pt x="271" y="325"/>
                  <a:pt x="208" y="32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600">
              <a:solidFill>
                <a:prstClr val="black"/>
              </a:solidFill>
            </a:endParaRPr>
          </a:p>
        </p:txBody>
      </p:sp>
      <p:sp>
        <p:nvSpPr>
          <p:cNvPr id="49" name="图标"/>
          <p:cNvSpPr>
            <a:spLocks noChangeAspect="1" noEditPoints="1"/>
          </p:cNvSpPr>
          <p:nvPr/>
        </p:nvSpPr>
        <p:spPr bwMode="auto">
          <a:xfrm>
            <a:off x="6124256" y="3075486"/>
            <a:ext cx="351456" cy="344824"/>
          </a:xfrm>
          <a:custGeom>
            <a:avLst/>
            <a:gdLst>
              <a:gd name="T0" fmla="*/ 447270 w 256"/>
              <a:gd name="T1" fmla="*/ 203677 h 251"/>
              <a:gd name="T2" fmla="*/ 482736 w 256"/>
              <a:gd name="T3" fmla="*/ 266955 h 251"/>
              <a:gd name="T4" fmla="*/ 378308 w 256"/>
              <a:gd name="T5" fmla="*/ 225429 h 251"/>
              <a:gd name="T6" fmla="*/ 346782 w 256"/>
              <a:gd name="T7" fmla="*/ 229384 h 251"/>
              <a:gd name="T8" fmla="*/ 204917 w 256"/>
              <a:gd name="T9" fmla="*/ 114692 h 251"/>
              <a:gd name="T10" fmla="*/ 346782 w 256"/>
              <a:gd name="T11" fmla="*/ 0 h 251"/>
              <a:gd name="T12" fmla="*/ 504410 w 256"/>
              <a:gd name="T13" fmla="*/ 114692 h 251"/>
              <a:gd name="T14" fmla="*/ 447270 w 256"/>
              <a:gd name="T15" fmla="*/ 203677 h 251"/>
              <a:gd name="T16" fmla="*/ 175361 w 256"/>
              <a:gd name="T17" fmla="*/ 126557 h 251"/>
              <a:gd name="T18" fmla="*/ 334960 w 256"/>
              <a:gd name="T19" fmla="*/ 261023 h 251"/>
              <a:gd name="T20" fmla="*/ 366485 w 256"/>
              <a:gd name="T21" fmla="*/ 257068 h 251"/>
              <a:gd name="T22" fmla="*/ 366485 w 256"/>
              <a:gd name="T23" fmla="*/ 257068 h 251"/>
              <a:gd name="T24" fmla="*/ 370426 w 256"/>
              <a:gd name="T25" fmla="*/ 257068 h 251"/>
              <a:gd name="T26" fmla="*/ 451211 w 256"/>
              <a:gd name="T27" fmla="*/ 290685 h 251"/>
              <a:gd name="T28" fmla="*/ 240383 w 256"/>
              <a:gd name="T29" fmla="*/ 425151 h 251"/>
              <a:gd name="T30" fmla="*/ 193094 w 256"/>
              <a:gd name="T31" fmla="*/ 417241 h 251"/>
              <a:gd name="T32" fmla="*/ 31526 w 256"/>
              <a:gd name="T33" fmla="*/ 482497 h 251"/>
              <a:gd name="T34" fmla="*/ 86695 w 256"/>
              <a:gd name="T35" fmla="*/ 385602 h 251"/>
              <a:gd name="T36" fmla="*/ 0 w 256"/>
              <a:gd name="T37" fmla="*/ 249158 h 251"/>
              <a:gd name="T38" fmla="*/ 183243 w 256"/>
              <a:gd name="T39" fmla="*/ 79098 h 251"/>
              <a:gd name="T40" fmla="*/ 175361 w 256"/>
              <a:gd name="T41" fmla="*/ 126557 h 251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56" h="251">
                <a:moveTo>
                  <a:pt x="227" y="103"/>
                </a:moveTo>
                <a:cubicBezTo>
                  <a:pt x="223" y="106"/>
                  <a:pt x="222" y="124"/>
                  <a:pt x="245" y="135"/>
                </a:cubicBezTo>
                <a:cubicBezTo>
                  <a:pt x="245" y="135"/>
                  <a:pt x="213" y="140"/>
                  <a:pt x="192" y="114"/>
                </a:cubicBezTo>
                <a:cubicBezTo>
                  <a:pt x="187" y="114"/>
                  <a:pt x="181" y="116"/>
                  <a:pt x="176" y="116"/>
                </a:cubicBezTo>
                <a:cubicBezTo>
                  <a:pt x="131" y="116"/>
                  <a:pt x="104" y="90"/>
                  <a:pt x="104" y="58"/>
                </a:cubicBezTo>
                <a:cubicBezTo>
                  <a:pt x="104" y="26"/>
                  <a:pt x="131" y="0"/>
                  <a:pt x="176" y="0"/>
                </a:cubicBezTo>
                <a:cubicBezTo>
                  <a:pt x="221" y="0"/>
                  <a:pt x="256" y="26"/>
                  <a:pt x="256" y="58"/>
                </a:cubicBezTo>
                <a:cubicBezTo>
                  <a:pt x="256" y="76"/>
                  <a:pt x="245" y="93"/>
                  <a:pt x="227" y="103"/>
                </a:cubicBezTo>
                <a:moveTo>
                  <a:pt x="89" y="64"/>
                </a:moveTo>
                <a:cubicBezTo>
                  <a:pt x="91" y="99"/>
                  <a:pt x="122" y="129"/>
                  <a:pt x="170" y="132"/>
                </a:cubicBezTo>
                <a:cubicBezTo>
                  <a:pt x="176" y="133"/>
                  <a:pt x="181" y="131"/>
                  <a:pt x="186" y="130"/>
                </a:cubicBezTo>
                <a:cubicBezTo>
                  <a:pt x="186" y="130"/>
                  <a:pt x="186" y="130"/>
                  <a:pt x="186" y="130"/>
                </a:cubicBezTo>
                <a:cubicBezTo>
                  <a:pt x="188" y="130"/>
                  <a:pt x="188" y="130"/>
                  <a:pt x="188" y="130"/>
                </a:cubicBezTo>
                <a:cubicBezTo>
                  <a:pt x="202" y="144"/>
                  <a:pt x="219" y="147"/>
                  <a:pt x="229" y="147"/>
                </a:cubicBezTo>
                <a:cubicBezTo>
                  <a:pt x="219" y="186"/>
                  <a:pt x="180" y="215"/>
                  <a:pt x="122" y="215"/>
                </a:cubicBezTo>
                <a:cubicBezTo>
                  <a:pt x="114" y="215"/>
                  <a:pt x="106" y="212"/>
                  <a:pt x="98" y="211"/>
                </a:cubicBezTo>
                <a:cubicBezTo>
                  <a:pt x="66" y="251"/>
                  <a:pt x="16" y="244"/>
                  <a:pt x="16" y="244"/>
                </a:cubicBezTo>
                <a:cubicBezTo>
                  <a:pt x="51" y="227"/>
                  <a:pt x="51" y="199"/>
                  <a:pt x="44" y="195"/>
                </a:cubicBezTo>
                <a:cubicBezTo>
                  <a:pt x="17" y="179"/>
                  <a:pt x="0" y="154"/>
                  <a:pt x="0" y="126"/>
                </a:cubicBezTo>
                <a:cubicBezTo>
                  <a:pt x="0" y="84"/>
                  <a:pt x="39" y="49"/>
                  <a:pt x="93" y="40"/>
                </a:cubicBezTo>
                <a:cubicBezTo>
                  <a:pt x="90" y="47"/>
                  <a:pt x="89" y="55"/>
                  <a:pt x="89" y="64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600">
              <a:solidFill>
                <a:prstClr val="black"/>
              </a:solidFill>
            </a:endParaRPr>
          </a:p>
        </p:txBody>
      </p:sp>
      <p:sp>
        <p:nvSpPr>
          <p:cNvPr id="50" name="图标"/>
          <p:cNvSpPr>
            <a:spLocks noChangeAspect="1" noEditPoints="1"/>
          </p:cNvSpPr>
          <p:nvPr/>
        </p:nvSpPr>
        <p:spPr bwMode="auto">
          <a:xfrm>
            <a:off x="4528524" y="4175776"/>
            <a:ext cx="338515" cy="333305"/>
          </a:xfrm>
          <a:custGeom>
            <a:avLst/>
            <a:gdLst>
              <a:gd name="T0" fmla="*/ 128 w 130"/>
              <a:gd name="T1" fmla="*/ 36 h 128"/>
              <a:gd name="T2" fmla="*/ 128 w 130"/>
              <a:gd name="T3" fmla="*/ 12 h 128"/>
              <a:gd name="T4" fmla="*/ 125 w 130"/>
              <a:gd name="T5" fmla="*/ 38 h 128"/>
              <a:gd name="T6" fmla="*/ 130 w 130"/>
              <a:gd name="T7" fmla="*/ 60 h 128"/>
              <a:gd name="T8" fmla="*/ 128 w 130"/>
              <a:gd name="T9" fmla="*/ 64 h 128"/>
              <a:gd name="T10" fmla="*/ 128 w 130"/>
              <a:gd name="T11" fmla="*/ 88 h 128"/>
              <a:gd name="T12" fmla="*/ 128 w 130"/>
              <a:gd name="T13" fmla="*/ 64 h 128"/>
              <a:gd name="T14" fmla="*/ 125 w 130"/>
              <a:gd name="T15" fmla="*/ 114 h 128"/>
              <a:gd name="T16" fmla="*/ 130 w 130"/>
              <a:gd name="T17" fmla="*/ 93 h 128"/>
              <a:gd name="T18" fmla="*/ 121 w 130"/>
              <a:gd name="T19" fmla="*/ 12 h 128"/>
              <a:gd name="T20" fmla="*/ 121 w 130"/>
              <a:gd name="T21" fmla="*/ 62 h 128"/>
              <a:gd name="T22" fmla="*/ 121 w 130"/>
              <a:gd name="T23" fmla="*/ 90 h 128"/>
              <a:gd name="T24" fmla="*/ 109 w 130"/>
              <a:gd name="T25" fmla="*/ 128 h 128"/>
              <a:gd name="T26" fmla="*/ 10 w 130"/>
              <a:gd name="T27" fmla="*/ 116 h 128"/>
              <a:gd name="T28" fmla="*/ 4 w 130"/>
              <a:gd name="T29" fmla="*/ 116 h 128"/>
              <a:gd name="T30" fmla="*/ 6 w 130"/>
              <a:gd name="T31" fmla="*/ 108 h 128"/>
              <a:gd name="T32" fmla="*/ 10 w 130"/>
              <a:gd name="T33" fmla="*/ 104 h 128"/>
              <a:gd name="T34" fmla="*/ 4 w 130"/>
              <a:gd name="T35" fmla="*/ 104 h 128"/>
              <a:gd name="T36" fmla="*/ 6 w 130"/>
              <a:gd name="T37" fmla="*/ 95 h 128"/>
              <a:gd name="T38" fmla="*/ 10 w 130"/>
              <a:gd name="T39" fmla="*/ 91 h 128"/>
              <a:gd name="T40" fmla="*/ 4 w 130"/>
              <a:gd name="T41" fmla="*/ 91 h 128"/>
              <a:gd name="T42" fmla="*/ 6 w 130"/>
              <a:gd name="T43" fmla="*/ 83 h 128"/>
              <a:gd name="T44" fmla="*/ 10 w 130"/>
              <a:gd name="T45" fmla="*/ 49 h 128"/>
              <a:gd name="T46" fmla="*/ 4 w 130"/>
              <a:gd name="T47" fmla="*/ 49 h 128"/>
              <a:gd name="T48" fmla="*/ 6 w 130"/>
              <a:gd name="T49" fmla="*/ 41 h 128"/>
              <a:gd name="T50" fmla="*/ 10 w 130"/>
              <a:gd name="T51" fmla="*/ 36 h 128"/>
              <a:gd name="T52" fmla="*/ 4 w 130"/>
              <a:gd name="T53" fmla="*/ 36 h 128"/>
              <a:gd name="T54" fmla="*/ 6 w 130"/>
              <a:gd name="T55" fmla="*/ 28 h 128"/>
              <a:gd name="T56" fmla="*/ 10 w 130"/>
              <a:gd name="T57" fmla="*/ 24 h 128"/>
              <a:gd name="T58" fmla="*/ 4 w 130"/>
              <a:gd name="T59" fmla="*/ 24 h 128"/>
              <a:gd name="T60" fmla="*/ 6 w 130"/>
              <a:gd name="T61" fmla="*/ 15 h 128"/>
              <a:gd name="T62" fmla="*/ 10 w 130"/>
              <a:gd name="T63" fmla="*/ 12 h 128"/>
              <a:gd name="T64" fmla="*/ 121 w 130"/>
              <a:gd name="T65" fmla="*/ 12 h 128"/>
              <a:gd name="T66" fmla="*/ 13 w 130"/>
              <a:gd name="T67" fmla="*/ 107 h 128"/>
              <a:gd name="T68" fmla="*/ 17 w 130"/>
              <a:gd name="T69" fmla="*/ 112 h 128"/>
              <a:gd name="T70" fmla="*/ 13 w 130"/>
              <a:gd name="T71" fmla="*/ 117 h 128"/>
              <a:gd name="T72" fmla="*/ 21 w 130"/>
              <a:gd name="T73" fmla="*/ 108 h 128"/>
              <a:gd name="T74" fmla="*/ 13 w 130"/>
              <a:gd name="T75" fmla="*/ 94 h 128"/>
              <a:gd name="T76" fmla="*/ 17 w 130"/>
              <a:gd name="T77" fmla="*/ 99 h 128"/>
              <a:gd name="T78" fmla="*/ 13 w 130"/>
              <a:gd name="T79" fmla="*/ 105 h 128"/>
              <a:gd name="T80" fmla="*/ 21 w 130"/>
              <a:gd name="T81" fmla="*/ 96 h 128"/>
              <a:gd name="T82" fmla="*/ 13 w 130"/>
              <a:gd name="T83" fmla="*/ 82 h 128"/>
              <a:gd name="T84" fmla="*/ 17 w 130"/>
              <a:gd name="T85" fmla="*/ 87 h 128"/>
              <a:gd name="T86" fmla="*/ 13 w 130"/>
              <a:gd name="T87" fmla="*/ 92 h 128"/>
              <a:gd name="T88" fmla="*/ 21 w 130"/>
              <a:gd name="T89" fmla="*/ 83 h 128"/>
              <a:gd name="T90" fmla="*/ 13 w 130"/>
              <a:gd name="T91" fmla="*/ 40 h 128"/>
              <a:gd name="T92" fmla="*/ 17 w 130"/>
              <a:gd name="T93" fmla="*/ 45 h 128"/>
              <a:gd name="T94" fmla="*/ 13 w 130"/>
              <a:gd name="T95" fmla="*/ 50 h 128"/>
              <a:gd name="T96" fmla="*/ 21 w 130"/>
              <a:gd name="T97" fmla="*/ 41 h 128"/>
              <a:gd name="T98" fmla="*/ 13 w 130"/>
              <a:gd name="T99" fmla="*/ 27 h 128"/>
              <a:gd name="T100" fmla="*/ 17 w 130"/>
              <a:gd name="T101" fmla="*/ 32 h 128"/>
              <a:gd name="T102" fmla="*/ 13 w 130"/>
              <a:gd name="T103" fmla="*/ 37 h 128"/>
              <a:gd name="T104" fmla="*/ 21 w 130"/>
              <a:gd name="T105" fmla="*/ 28 h 128"/>
              <a:gd name="T106" fmla="*/ 13 w 130"/>
              <a:gd name="T107" fmla="*/ 14 h 128"/>
              <a:gd name="T108" fmla="*/ 17 w 130"/>
              <a:gd name="T109" fmla="*/ 19 h 128"/>
              <a:gd name="T110" fmla="*/ 13 w 130"/>
              <a:gd name="T111" fmla="*/ 24 h 128"/>
              <a:gd name="T112" fmla="*/ 21 w 130"/>
              <a:gd name="T113" fmla="*/ 15 h 128"/>
              <a:gd name="T114" fmla="*/ 48 w 130"/>
              <a:gd name="T115" fmla="*/ 19 h 128"/>
              <a:gd name="T116" fmla="*/ 89 w 130"/>
              <a:gd name="T117" fmla="*/ 4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0" h="128">
                <a:moveTo>
                  <a:pt x="130" y="15"/>
                </a:moveTo>
                <a:cubicBezTo>
                  <a:pt x="130" y="34"/>
                  <a:pt x="130" y="34"/>
                  <a:pt x="130" y="34"/>
                </a:cubicBezTo>
                <a:cubicBezTo>
                  <a:pt x="130" y="35"/>
                  <a:pt x="129" y="36"/>
                  <a:pt x="128" y="36"/>
                </a:cubicBezTo>
                <a:cubicBezTo>
                  <a:pt x="125" y="36"/>
                  <a:pt x="125" y="36"/>
                  <a:pt x="125" y="36"/>
                </a:cubicBezTo>
                <a:cubicBezTo>
                  <a:pt x="125" y="12"/>
                  <a:pt x="125" y="12"/>
                  <a:pt x="125" y="12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9" y="12"/>
                  <a:pt x="130" y="13"/>
                  <a:pt x="130" y="15"/>
                </a:cubicBezTo>
                <a:close/>
                <a:moveTo>
                  <a:pt x="128" y="38"/>
                </a:moveTo>
                <a:cubicBezTo>
                  <a:pt x="125" y="38"/>
                  <a:pt x="125" y="38"/>
                  <a:pt x="125" y="38"/>
                </a:cubicBezTo>
                <a:cubicBezTo>
                  <a:pt x="125" y="62"/>
                  <a:pt x="125" y="62"/>
                  <a:pt x="125" y="62"/>
                </a:cubicBezTo>
                <a:cubicBezTo>
                  <a:pt x="128" y="62"/>
                  <a:pt x="128" y="62"/>
                  <a:pt x="128" y="62"/>
                </a:cubicBezTo>
                <a:cubicBezTo>
                  <a:pt x="129" y="62"/>
                  <a:pt x="130" y="61"/>
                  <a:pt x="130" y="60"/>
                </a:cubicBezTo>
                <a:cubicBezTo>
                  <a:pt x="130" y="41"/>
                  <a:pt x="130" y="41"/>
                  <a:pt x="130" y="41"/>
                </a:cubicBezTo>
                <a:cubicBezTo>
                  <a:pt x="130" y="39"/>
                  <a:pt x="129" y="38"/>
                  <a:pt x="128" y="38"/>
                </a:cubicBezTo>
                <a:close/>
                <a:moveTo>
                  <a:pt x="128" y="64"/>
                </a:moveTo>
                <a:cubicBezTo>
                  <a:pt x="125" y="64"/>
                  <a:pt x="125" y="64"/>
                  <a:pt x="125" y="64"/>
                </a:cubicBezTo>
                <a:cubicBezTo>
                  <a:pt x="125" y="88"/>
                  <a:pt x="125" y="88"/>
                  <a:pt x="125" y="88"/>
                </a:cubicBezTo>
                <a:cubicBezTo>
                  <a:pt x="128" y="88"/>
                  <a:pt x="128" y="88"/>
                  <a:pt x="128" y="88"/>
                </a:cubicBezTo>
                <a:cubicBezTo>
                  <a:pt x="129" y="88"/>
                  <a:pt x="130" y="87"/>
                  <a:pt x="130" y="86"/>
                </a:cubicBezTo>
                <a:cubicBezTo>
                  <a:pt x="130" y="67"/>
                  <a:pt x="130" y="67"/>
                  <a:pt x="130" y="67"/>
                </a:cubicBezTo>
                <a:cubicBezTo>
                  <a:pt x="130" y="65"/>
                  <a:pt x="129" y="64"/>
                  <a:pt x="128" y="64"/>
                </a:cubicBezTo>
                <a:close/>
                <a:moveTo>
                  <a:pt x="128" y="90"/>
                </a:moveTo>
                <a:cubicBezTo>
                  <a:pt x="125" y="90"/>
                  <a:pt x="125" y="90"/>
                  <a:pt x="125" y="90"/>
                </a:cubicBezTo>
                <a:cubicBezTo>
                  <a:pt x="125" y="114"/>
                  <a:pt x="125" y="114"/>
                  <a:pt x="125" y="114"/>
                </a:cubicBezTo>
                <a:cubicBezTo>
                  <a:pt x="128" y="114"/>
                  <a:pt x="128" y="114"/>
                  <a:pt x="128" y="114"/>
                </a:cubicBezTo>
                <a:cubicBezTo>
                  <a:pt x="129" y="114"/>
                  <a:pt x="130" y="113"/>
                  <a:pt x="130" y="112"/>
                </a:cubicBezTo>
                <a:cubicBezTo>
                  <a:pt x="130" y="93"/>
                  <a:pt x="130" y="93"/>
                  <a:pt x="130" y="93"/>
                </a:cubicBezTo>
                <a:cubicBezTo>
                  <a:pt x="130" y="91"/>
                  <a:pt x="129" y="90"/>
                  <a:pt x="128" y="90"/>
                </a:cubicBezTo>
                <a:close/>
                <a:moveTo>
                  <a:pt x="121" y="12"/>
                </a:moveTo>
                <a:cubicBezTo>
                  <a:pt x="121" y="12"/>
                  <a:pt x="121" y="12"/>
                  <a:pt x="121" y="12"/>
                </a:cubicBezTo>
                <a:cubicBezTo>
                  <a:pt x="121" y="36"/>
                  <a:pt x="121" y="36"/>
                  <a:pt x="121" y="36"/>
                </a:cubicBezTo>
                <a:cubicBezTo>
                  <a:pt x="121" y="38"/>
                  <a:pt x="121" y="38"/>
                  <a:pt x="121" y="38"/>
                </a:cubicBezTo>
                <a:cubicBezTo>
                  <a:pt x="121" y="62"/>
                  <a:pt x="121" y="62"/>
                  <a:pt x="121" y="62"/>
                </a:cubicBezTo>
                <a:cubicBezTo>
                  <a:pt x="121" y="64"/>
                  <a:pt x="121" y="64"/>
                  <a:pt x="121" y="64"/>
                </a:cubicBezTo>
                <a:cubicBezTo>
                  <a:pt x="121" y="88"/>
                  <a:pt x="121" y="88"/>
                  <a:pt x="121" y="88"/>
                </a:cubicBezTo>
                <a:cubicBezTo>
                  <a:pt x="121" y="90"/>
                  <a:pt x="121" y="90"/>
                  <a:pt x="121" y="90"/>
                </a:cubicBezTo>
                <a:cubicBezTo>
                  <a:pt x="121" y="114"/>
                  <a:pt x="121" y="114"/>
                  <a:pt x="121" y="114"/>
                </a:cubicBezTo>
                <a:cubicBezTo>
                  <a:pt x="121" y="117"/>
                  <a:pt x="121" y="117"/>
                  <a:pt x="121" y="117"/>
                </a:cubicBezTo>
                <a:cubicBezTo>
                  <a:pt x="121" y="123"/>
                  <a:pt x="115" y="128"/>
                  <a:pt x="109" y="128"/>
                </a:cubicBezTo>
                <a:cubicBezTo>
                  <a:pt x="22" y="128"/>
                  <a:pt x="22" y="128"/>
                  <a:pt x="22" y="128"/>
                </a:cubicBezTo>
                <a:cubicBezTo>
                  <a:pt x="15" y="128"/>
                  <a:pt x="10" y="123"/>
                  <a:pt x="10" y="117"/>
                </a:cubicBezTo>
                <a:cubicBezTo>
                  <a:pt x="10" y="116"/>
                  <a:pt x="10" y="116"/>
                  <a:pt x="10" y="116"/>
                </a:cubicBezTo>
                <a:cubicBezTo>
                  <a:pt x="8" y="116"/>
                  <a:pt x="8" y="116"/>
                  <a:pt x="8" y="116"/>
                </a:cubicBezTo>
                <a:cubicBezTo>
                  <a:pt x="6" y="116"/>
                  <a:pt x="6" y="116"/>
                  <a:pt x="6" y="116"/>
                </a:cubicBezTo>
                <a:cubicBezTo>
                  <a:pt x="4" y="116"/>
                  <a:pt x="4" y="116"/>
                  <a:pt x="4" y="116"/>
                </a:cubicBezTo>
                <a:cubicBezTo>
                  <a:pt x="2" y="116"/>
                  <a:pt x="0" y="115"/>
                  <a:pt x="0" y="112"/>
                </a:cubicBezTo>
                <a:cubicBezTo>
                  <a:pt x="0" y="110"/>
                  <a:pt x="2" y="108"/>
                  <a:pt x="4" y="108"/>
                </a:cubicBezTo>
                <a:cubicBezTo>
                  <a:pt x="6" y="108"/>
                  <a:pt x="6" y="108"/>
                  <a:pt x="6" y="108"/>
                </a:cubicBezTo>
                <a:cubicBezTo>
                  <a:pt x="8" y="108"/>
                  <a:pt x="8" y="108"/>
                  <a:pt x="8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0" y="104"/>
                  <a:pt x="10" y="104"/>
                  <a:pt x="10" y="104"/>
                </a:cubicBezTo>
                <a:cubicBezTo>
                  <a:pt x="8" y="104"/>
                  <a:pt x="8" y="104"/>
                  <a:pt x="8" y="104"/>
                </a:cubicBezTo>
                <a:cubicBezTo>
                  <a:pt x="6" y="104"/>
                  <a:pt x="6" y="104"/>
                  <a:pt x="6" y="104"/>
                </a:cubicBezTo>
                <a:cubicBezTo>
                  <a:pt x="4" y="104"/>
                  <a:pt x="4" y="104"/>
                  <a:pt x="4" y="104"/>
                </a:cubicBezTo>
                <a:cubicBezTo>
                  <a:pt x="2" y="104"/>
                  <a:pt x="0" y="102"/>
                  <a:pt x="0" y="99"/>
                </a:cubicBezTo>
                <a:cubicBezTo>
                  <a:pt x="0" y="97"/>
                  <a:pt x="2" y="95"/>
                  <a:pt x="4" y="95"/>
                </a:cubicBezTo>
                <a:cubicBezTo>
                  <a:pt x="6" y="95"/>
                  <a:pt x="6" y="95"/>
                  <a:pt x="6" y="95"/>
                </a:cubicBezTo>
                <a:cubicBezTo>
                  <a:pt x="8" y="95"/>
                  <a:pt x="8" y="95"/>
                  <a:pt x="8" y="95"/>
                </a:cubicBezTo>
                <a:cubicBezTo>
                  <a:pt x="10" y="95"/>
                  <a:pt x="10" y="95"/>
                  <a:pt x="10" y="95"/>
                </a:cubicBezTo>
                <a:cubicBezTo>
                  <a:pt x="10" y="91"/>
                  <a:pt x="10" y="91"/>
                  <a:pt x="10" y="91"/>
                </a:cubicBezTo>
                <a:cubicBezTo>
                  <a:pt x="8" y="91"/>
                  <a:pt x="8" y="91"/>
                  <a:pt x="8" y="91"/>
                </a:cubicBezTo>
                <a:cubicBezTo>
                  <a:pt x="6" y="91"/>
                  <a:pt x="6" y="91"/>
                  <a:pt x="6" y="91"/>
                </a:cubicBezTo>
                <a:cubicBezTo>
                  <a:pt x="4" y="91"/>
                  <a:pt x="4" y="91"/>
                  <a:pt x="4" y="91"/>
                </a:cubicBezTo>
                <a:cubicBezTo>
                  <a:pt x="2" y="91"/>
                  <a:pt x="0" y="89"/>
                  <a:pt x="0" y="87"/>
                </a:cubicBezTo>
                <a:cubicBezTo>
                  <a:pt x="0" y="84"/>
                  <a:pt x="2" y="83"/>
                  <a:pt x="4" y="83"/>
                </a:cubicBezTo>
                <a:cubicBezTo>
                  <a:pt x="6" y="83"/>
                  <a:pt x="6" y="83"/>
                  <a:pt x="6" y="83"/>
                </a:cubicBezTo>
                <a:cubicBezTo>
                  <a:pt x="8" y="83"/>
                  <a:pt x="8" y="83"/>
                  <a:pt x="8" y="83"/>
                </a:cubicBezTo>
                <a:cubicBezTo>
                  <a:pt x="10" y="83"/>
                  <a:pt x="10" y="83"/>
                  <a:pt x="10" y="83"/>
                </a:cubicBezTo>
                <a:cubicBezTo>
                  <a:pt x="10" y="49"/>
                  <a:pt x="10" y="49"/>
                  <a:pt x="10" y="49"/>
                </a:cubicBezTo>
                <a:cubicBezTo>
                  <a:pt x="8" y="49"/>
                  <a:pt x="8" y="49"/>
                  <a:pt x="8" y="49"/>
                </a:cubicBezTo>
                <a:cubicBezTo>
                  <a:pt x="6" y="49"/>
                  <a:pt x="6" y="49"/>
                  <a:pt x="6" y="49"/>
                </a:cubicBezTo>
                <a:cubicBezTo>
                  <a:pt x="4" y="49"/>
                  <a:pt x="4" y="49"/>
                  <a:pt x="4" y="49"/>
                </a:cubicBezTo>
                <a:cubicBezTo>
                  <a:pt x="2" y="49"/>
                  <a:pt x="0" y="47"/>
                  <a:pt x="0" y="45"/>
                </a:cubicBezTo>
                <a:cubicBezTo>
                  <a:pt x="0" y="43"/>
                  <a:pt x="2" y="41"/>
                  <a:pt x="4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10" y="41"/>
                  <a:pt x="10" y="41"/>
                  <a:pt x="10" y="41"/>
                </a:cubicBezTo>
                <a:cubicBezTo>
                  <a:pt x="10" y="36"/>
                  <a:pt x="10" y="36"/>
                  <a:pt x="10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6" y="36"/>
                  <a:pt x="6" y="36"/>
                  <a:pt x="6" y="36"/>
                </a:cubicBezTo>
                <a:cubicBezTo>
                  <a:pt x="4" y="36"/>
                  <a:pt x="4" y="36"/>
                  <a:pt x="4" y="36"/>
                </a:cubicBezTo>
                <a:cubicBezTo>
                  <a:pt x="2" y="36"/>
                  <a:pt x="0" y="34"/>
                  <a:pt x="0" y="32"/>
                </a:cubicBezTo>
                <a:cubicBezTo>
                  <a:pt x="0" y="30"/>
                  <a:pt x="2" y="28"/>
                  <a:pt x="4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10" y="28"/>
                  <a:pt x="10" y="28"/>
                  <a:pt x="10" y="28"/>
                </a:cubicBezTo>
                <a:cubicBezTo>
                  <a:pt x="10" y="24"/>
                  <a:pt x="10" y="24"/>
                  <a:pt x="10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2" y="24"/>
                  <a:pt x="0" y="22"/>
                  <a:pt x="0" y="19"/>
                </a:cubicBezTo>
                <a:cubicBezTo>
                  <a:pt x="0" y="17"/>
                  <a:pt x="2" y="15"/>
                  <a:pt x="4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8" y="15"/>
                  <a:pt x="8" y="15"/>
                  <a:pt x="8" y="15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12"/>
                  <a:pt x="10" y="12"/>
                  <a:pt x="10" y="12"/>
                </a:cubicBezTo>
                <a:cubicBezTo>
                  <a:pt x="10" y="6"/>
                  <a:pt x="15" y="0"/>
                  <a:pt x="22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15" y="0"/>
                  <a:pt x="121" y="6"/>
                  <a:pt x="121" y="12"/>
                </a:cubicBezTo>
                <a:close/>
                <a:moveTo>
                  <a:pt x="21" y="108"/>
                </a:moveTo>
                <a:cubicBezTo>
                  <a:pt x="21" y="108"/>
                  <a:pt x="20" y="107"/>
                  <a:pt x="20" y="107"/>
                </a:cubicBezTo>
                <a:cubicBezTo>
                  <a:pt x="13" y="107"/>
                  <a:pt x="13" y="107"/>
                  <a:pt x="13" y="107"/>
                </a:cubicBezTo>
                <a:cubicBezTo>
                  <a:pt x="13" y="107"/>
                  <a:pt x="12" y="108"/>
                  <a:pt x="12" y="108"/>
                </a:cubicBezTo>
                <a:cubicBezTo>
                  <a:pt x="13" y="108"/>
                  <a:pt x="13" y="108"/>
                  <a:pt x="13" y="108"/>
                </a:cubicBezTo>
                <a:cubicBezTo>
                  <a:pt x="15" y="108"/>
                  <a:pt x="17" y="110"/>
                  <a:pt x="17" y="112"/>
                </a:cubicBezTo>
                <a:cubicBezTo>
                  <a:pt x="17" y="115"/>
                  <a:pt x="15" y="116"/>
                  <a:pt x="13" y="116"/>
                </a:cubicBezTo>
                <a:cubicBezTo>
                  <a:pt x="12" y="116"/>
                  <a:pt x="12" y="116"/>
                  <a:pt x="12" y="116"/>
                </a:cubicBezTo>
                <a:cubicBezTo>
                  <a:pt x="12" y="117"/>
                  <a:pt x="13" y="117"/>
                  <a:pt x="13" y="117"/>
                </a:cubicBezTo>
                <a:cubicBezTo>
                  <a:pt x="20" y="117"/>
                  <a:pt x="20" y="117"/>
                  <a:pt x="20" y="117"/>
                </a:cubicBezTo>
                <a:cubicBezTo>
                  <a:pt x="20" y="117"/>
                  <a:pt x="21" y="117"/>
                  <a:pt x="21" y="116"/>
                </a:cubicBezTo>
                <a:lnTo>
                  <a:pt x="21" y="108"/>
                </a:lnTo>
                <a:close/>
                <a:moveTo>
                  <a:pt x="21" y="96"/>
                </a:moveTo>
                <a:cubicBezTo>
                  <a:pt x="21" y="95"/>
                  <a:pt x="20" y="94"/>
                  <a:pt x="20" y="94"/>
                </a:cubicBezTo>
                <a:cubicBezTo>
                  <a:pt x="13" y="94"/>
                  <a:pt x="13" y="94"/>
                  <a:pt x="13" y="94"/>
                </a:cubicBezTo>
                <a:cubicBezTo>
                  <a:pt x="13" y="94"/>
                  <a:pt x="12" y="95"/>
                  <a:pt x="12" y="95"/>
                </a:cubicBezTo>
                <a:cubicBezTo>
                  <a:pt x="13" y="95"/>
                  <a:pt x="13" y="95"/>
                  <a:pt x="13" y="95"/>
                </a:cubicBezTo>
                <a:cubicBezTo>
                  <a:pt x="15" y="95"/>
                  <a:pt x="17" y="97"/>
                  <a:pt x="17" y="99"/>
                </a:cubicBezTo>
                <a:cubicBezTo>
                  <a:pt x="17" y="102"/>
                  <a:pt x="15" y="104"/>
                  <a:pt x="13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104"/>
                  <a:pt x="13" y="105"/>
                  <a:pt x="13" y="105"/>
                </a:cubicBezTo>
                <a:cubicBezTo>
                  <a:pt x="20" y="105"/>
                  <a:pt x="20" y="105"/>
                  <a:pt x="20" y="105"/>
                </a:cubicBezTo>
                <a:cubicBezTo>
                  <a:pt x="20" y="105"/>
                  <a:pt x="21" y="104"/>
                  <a:pt x="21" y="104"/>
                </a:cubicBezTo>
                <a:lnTo>
                  <a:pt x="21" y="96"/>
                </a:lnTo>
                <a:close/>
                <a:moveTo>
                  <a:pt x="21" y="83"/>
                </a:moveTo>
                <a:cubicBezTo>
                  <a:pt x="21" y="82"/>
                  <a:pt x="20" y="82"/>
                  <a:pt x="20" y="82"/>
                </a:cubicBezTo>
                <a:cubicBezTo>
                  <a:pt x="13" y="82"/>
                  <a:pt x="13" y="82"/>
                  <a:pt x="13" y="82"/>
                </a:cubicBezTo>
                <a:cubicBezTo>
                  <a:pt x="13" y="82"/>
                  <a:pt x="12" y="82"/>
                  <a:pt x="12" y="83"/>
                </a:cubicBezTo>
                <a:cubicBezTo>
                  <a:pt x="13" y="83"/>
                  <a:pt x="13" y="83"/>
                  <a:pt x="13" y="83"/>
                </a:cubicBezTo>
                <a:cubicBezTo>
                  <a:pt x="15" y="83"/>
                  <a:pt x="17" y="84"/>
                  <a:pt x="17" y="87"/>
                </a:cubicBezTo>
                <a:cubicBezTo>
                  <a:pt x="17" y="89"/>
                  <a:pt x="15" y="91"/>
                  <a:pt x="13" y="91"/>
                </a:cubicBezTo>
                <a:cubicBezTo>
                  <a:pt x="12" y="91"/>
                  <a:pt x="12" y="91"/>
                  <a:pt x="12" y="91"/>
                </a:cubicBezTo>
                <a:cubicBezTo>
                  <a:pt x="12" y="91"/>
                  <a:pt x="13" y="92"/>
                  <a:pt x="13" y="92"/>
                </a:cubicBezTo>
                <a:cubicBezTo>
                  <a:pt x="20" y="92"/>
                  <a:pt x="20" y="92"/>
                  <a:pt x="20" y="92"/>
                </a:cubicBezTo>
                <a:cubicBezTo>
                  <a:pt x="20" y="92"/>
                  <a:pt x="21" y="91"/>
                  <a:pt x="21" y="91"/>
                </a:cubicBezTo>
                <a:lnTo>
                  <a:pt x="21" y="83"/>
                </a:lnTo>
                <a:close/>
                <a:moveTo>
                  <a:pt x="21" y="41"/>
                </a:moveTo>
                <a:cubicBezTo>
                  <a:pt x="21" y="40"/>
                  <a:pt x="20" y="40"/>
                  <a:pt x="20" y="40"/>
                </a:cubicBezTo>
                <a:cubicBezTo>
                  <a:pt x="13" y="40"/>
                  <a:pt x="13" y="40"/>
                  <a:pt x="13" y="40"/>
                </a:cubicBezTo>
                <a:cubicBezTo>
                  <a:pt x="13" y="40"/>
                  <a:pt x="12" y="40"/>
                  <a:pt x="12" y="41"/>
                </a:cubicBezTo>
                <a:cubicBezTo>
                  <a:pt x="13" y="41"/>
                  <a:pt x="13" y="41"/>
                  <a:pt x="13" y="41"/>
                </a:cubicBezTo>
                <a:cubicBezTo>
                  <a:pt x="15" y="41"/>
                  <a:pt x="17" y="43"/>
                  <a:pt x="17" y="45"/>
                </a:cubicBezTo>
                <a:cubicBezTo>
                  <a:pt x="17" y="47"/>
                  <a:pt x="15" y="49"/>
                  <a:pt x="13" y="49"/>
                </a:cubicBezTo>
                <a:cubicBezTo>
                  <a:pt x="12" y="49"/>
                  <a:pt x="12" y="49"/>
                  <a:pt x="12" y="49"/>
                </a:cubicBezTo>
                <a:cubicBezTo>
                  <a:pt x="12" y="50"/>
                  <a:pt x="13" y="50"/>
                  <a:pt x="13" y="50"/>
                </a:cubicBezTo>
                <a:cubicBezTo>
                  <a:pt x="20" y="50"/>
                  <a:pt x="20" y="50"/>
                  <a:pt x="20" y="50"/>
                </a:cubicBezTo>
                <a:cubicBezTo>
                  <a:pt x="20" y="50"/>
                  <a:pt x="21" y="50"/>
                  <a:pt x="21" y="49"/>
                </a:cubicBezTo>
                <a:lnTo>
                  <a:pt x="21" y="41"/>
                </a:lnTo>
                <a:close/>
                <a:moveTo>
                  <a:pt x="21" y="28"/>
                </a:moveTo>
                <a:cubicBezTo>
                  <a:pt x="21" y="28"/>
                  <a:pt x="20" y="27"/>
                  <a:pt x="20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13" y="27"/>
                  <a:pt x="12" y="28"/>
                  <a:pt x="12" y="28"/>
                </a:cubicBezTo>
                <a:cubicBezTo>
                  <a:pt x="13" y="28"/>
                  <a:pt x="13" y="28"/>
                  <a:pt x="13" y="28"/>
                </a:cubicBezTo>
                <a:cubicBezTo>
                  <a:pt x="15" y="28"/>
                  <a:pt x="17" y="30"/>
                  <a:pt x="17" y="32"/>
                </a:cubicBezTo>
                <a:cubicBezTo>
                  <a:pt x="17" y="34"/>
                  <a:pt x="15" y="36"/>
                  <a:pt x="13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12" y="37"/>
                  <a:pt x="13" y="37"/>
                  <a:pt x="13" y="37"/>
                </a:cubicBezTo>
                <a:cubicBezTo>
                  <a:pt x="20" y="37"/>
                  <a:pt x="20" y="37"/>
                  <a:pt x="20" y="37"/>
                </a:cubicBezTo>
                <a:cubicBezTo>
                  <a:pt x="20" y="37"/>
                  <a:pt x="21" y="37"/>
                  <a:pt x="21" y="36"/>
                </a:cubicBezTo>
                <a:lnTo>
                  <a:pt x="21" y="28"/>
                </a:lnTo>
                <a:close/>
                <a:moveTo>
                  <a:pt x="21" y="15"/>
                </a:moveTo>
                <a:cubicBezTo>
                  <a:pt x="21" y="15"/>
                  <a:pt x="20" y="14"/>
                  <a:pt x="20" y="14"/>
                </a:cubicBezTo>
                <a:cubicBezTo>
                  <a:pt x="13" y="14"/>
                  <a:pt x="13" y="14"/>
                  <a:pt x="13" y="14"/>
                </a:cubicBezTo>
                <a:cubicBezTo>
                  <a:pt x="13" y="14"/>
                  <a:pt x="12" y="15"/>
                  <a:pt x="12" y="15"/>
                </a:cubicBezTo>
                <a:cubicBezTo>
                  <a:pt x="13" y="15"/>
                  <a:pt x="13" y="15"/>
                  <a:pt x="13" y="15"/>
                </a:cubicBezTo>
                <a:cubicBezTo>
                  <a:pt x="15" y="15"/>
                  <a:pt x="17" y="17"/>
                  <a:pt x="17" y="19"/>
                </a:cubicBezTo>
                <a:cubicBezTo>
                  <a:pt x="17" y="22"/>
                  <a:pt x="15" y="24"/>
                  <a:pt x="13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24"/>
                  <a:pt x="13" y="24"/>
                  <a:pt x="13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0" y="24"/>
                  <a:pt x="21" y="24"/>
                  <a:pt x="21" y="23"/>
                </a:cubicBezTo>
                <a:lnTo>
                  <a:pt x="21" y="15"/>
                </a:lnTo>
                <a:close/>
                <a:moveTo>
                  <a:pt x="102" y="32"/>
                </a:moveTo>
                <a:cubicBezTo>
                  <a:pt x="102" y="25"/>
                  <a:pt x="96" y="19"/>
                  <a:pt x="89" y="19"/>
                </a:cubicBezTo>
                <a:cubicBezTo>
                  <a:pt x="48" y="19"/>
                  <a:pt x="48" y="19"/>
                  <a:pt x="48" y="19"/>
                </a:cubicBezTo>
                <a:cubicBezTo>
                  <a:pt x="41" y="19"/>
                  <a:pt x="36" y="25"/>
                  <a:pt x="36" y="32"/>
                </a:cubicBezTo>
                <a:cubicBezTo>
                  <a:pt x="36" y="39"/>
                  <a:pt x="41" y="44"/>
                  <a:pt x="48" y="44"/>
                </a:cubicBezTo>
                <a:cubicBezTo>
                  <a:pt x="89" y="44"/>
                  <a:pt x="89" y="44"/>
                  <a:pt x="89" y="44"/>
                </a:cubicBezTo>
                <a:cubicBezTo>
                  <a:pt x="96" y="44"/>
                  <a:pt x="102" y="39"/>
                  <a:pt x="102" y="3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600">
              <a:solidFill>
                <a:srgbClr val="000000"/>
              </a:solidFill>
            </a:endParaRPr>
          </a:p>
        </p:txBody>
      </p:sp>
      <p:sp>
        <p:nvSpPr>
          <p:cNvPr id="35" name="文本"/>
          <p:cNvSpPr/>
          <p:nvPr/>
        </p:nvSpPr>
        <p:spPr>
          <a:xfrm>
            <a:off x="8590344" y="2091868"/>
            <a:ext cx="2340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  <a:sym typeface="+mn-ea"/>
              </a:rPr>
              <a:t>依据正反馈和负反馈不断调整策略靠近目标</a:t>
            </a:r>
            <a:endParaRPr lang="zh-CN" altLang="en-US" sz="12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6" name="文本"/>
          <p:cNvSpPr/>
          <p:nvPr/>
        </p:nvSpPr>
        <p:spPr>
          <a:xfrm>
            <a:off x="8590344" y="1677329"/>
            <a:ext cx="112522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1600" b="1" spc="250">
                <a:solidFill>
                  <a:schemeClr val="accent2"/>
                </a:solidFill>
                <a:latin typeface="+mj-ea"/>
                <a:ea typeface="+mj-ea"/>
              </a:rPr>
              <a:t>反馈循环</a:t>
            </a:r>
            <a:endParaRPr lang="zh-CN" altLang="en-US" sz="1600" b="1" spc="25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37" name="文本"/>
          <p:cNvSpPr/>
          <p:nvPr/>
        </p:nvSpPr>
        <p:spPr>
          <a:xfrm>
            <a:off x="9315270" y="5390887"/>
            <a:ext cx="2340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  <a:sym typeface="+mn-ea"/>
              </a:rPr>
              <a:t>不做什么比做什么更重要</a:t>
            </a:r>
            <a:endParaRPr lang="zh-CN" altLang="en-US" sz="12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38" name="文本"/>
          <p:cNvSpPr/>
          <p:nvPr/>
        </p:nvSpPr>
        <p:spPr>
          <a:xfrm>
            <a:off x="9315270" y="4976914"/>
            <a:ext cx="88963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1600" b="1" spc="250" dirty="0">
                <a:solidFill>
                  <a:schemeClr val="accent1"/>
                </a:solidFill>
                <a:latin typeface="+mj-ea"/>
                <a:ea typeface="+mj-ea"/>
              </a:rPr>
              <a:t>做减法</a:t>
            </a:r>
            <a:endParaRPr lang="zh-CN" altLang="en-US" sz="16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9" name="文本"/>
          <p:cNvSpPr/>
          <p:nvPr/>
        </p:nvSpPr>
        <p:spPr>
          <a:xfrm>
            <a:off x="1411516" y="1636107"/>
            <a:ext cx="2340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</a:rPr>
              <a:t>是否利用好群体智慧，可以评判一个组织是否有序，目标是否一致</a:t>
            </a:r>
            <a:endParaRPr lang="zh-CN" altLang="en-US" sz="12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40" name="文本"/>
          <p:cNvSpPr/>
          <p:nvPr/>
        </p:nvSpPr>
        <p:spPr>
          <a:xfrm>
            <a:off x="2626296" y="1221568"/>
            <a:ext cx="112522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1600" b="1" spc="250" dirty="0">
                <a:solidFill>
                  <a:schemeClr val="accent1"/>
                </a:solidFill>
                <a:latin typeface="+mj-ea"/>
                <a:ea typeface="+mj-ea"/>
              </a:rPr>
              <a:t>群体智慧</a:t>
            </a:r>
            <a:endParaRPr lang="zh-CN" altLang="en-US" sz="16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1" name="文本"/>
          <p:cNvSpPr/>
          <p:nvPr/>
        </p:nvSpPr>
        <p:spPr>
          <a:xfrm>
            <a:off x="1820335" y="5273535"/>
            <a:ext cx="2340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</a:rPr>
              <a:t>集中所有力量打击一点，打造壁垒</a:t>
            </a:r>
            <a:endParaRPr lang="zh-CN" altLang="en-US" sz="12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42" name="文本"/>
          <p:cNvSpPr/>
          <p:nvPr/>
        </p:nvSpPr>
        <p:spPr>
          <a:xfrm>
            <a:off x="3035115" y="4865673"/>
            <a:ext cx="112522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1600" b="1" spc="250">
                <a:solidFill>
                  <a:schemeClr val="accent2"/>
                </a:solidFill>
                <a:latin typeface="+mj-ea"/>
                <a:ea typeface="+mj-ea"/>
              </a:rPr>
              <a:t>单点突破</a:t>
            </a:r>
            <a:endParaRPr lang="zh-CN" altLang="en-US" sz="1600" b="1" spc="25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596000" y="185409"/>
            <a:ext cx="9000000" cy="429895"/>
          </a:xfrm>
        </p:spPr>
        <p:txBody>
          <a:bodyPr/>
          <a:lstStyle/>
          <a:p>
            <a:r>
              <a:rPr lang="zh-CN" altLang="en-US"/>
              <a:t>管理事的思维</a:t>
            </a:r>
            <a:endParaRPr lang="zh-CN" altLang="en-US"/>
          </a:p>
        </p:txBody>
      </p:sp>
      <p:grpSp>
        <p:nvGrpSpPr>
          <p:cNvPr id="2" name="组合"/>
          <p:cNvGrpSpPr/>
          <p:nvPr/>
        </p:nvGrpSpPr>
        <p:grpSpPr>
          <a:xfrm flipH="1" flipV="1">
            <a:off x="3260725" y="3420110"/>
            <a:ext cx="1431290" cy="415925"/>
            <a:chOff x="7258929" y="1631852"/>
            <a:chExt cx="1674056" cy="464234"/>
          </a:xfrm>
        </p:grpSpPr>
        <p:cxnSp>
          <p:nvCxnSpPr>
            <p:cNvPr id="3" name="直线"/>
            <p:cNvCxnSpPr/>
            <p:nvPr/>
          </p:nvCxnSpPr>
          <p:spPr>
            <a:xfrm>
              <a:off x="7258929" y="2096086"/>
              <a:ext cx="1674056" cy="0"/>
            </a:xfrm>
            <a:prstGeom prst="line">
              <a:avLst/>
            </a:prstGeom>
            <a:ln>
              <a:solidFill>
                <a:schemeClr val="accent3">
                  <a:lumMod val="50000"/>
                  <a:lumOff val="50000"/>
                </a:schemeClr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线"/>
            <p:cNvCxnSpPr/>
            <p:nvPr/>
          </p:nvCxnSpPr>
          <p:spPr>
            <a:xfrm flipV="1">
              <a:off x="7263620" y="1631852"/>
              <a:ext cx="0" cy="464234"/>
            </a:xfrm>
            <a:prstGeom prst="line">
              <a:avLst/>
            </a:prstGeom>
            <a:ln>
              <a:solidFill>
                <a:schemeClr val="accent3">
                  <a:lumMod val="50000"/>
                  <a:lumOff val="50000"/>
                </a:schemeClr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文本"/>
          <p:cNvSpPr/>
          <p:nvPr/>
        </p:nvSpPr>
        <p:spPr>
          <a:xfrm>
            <a:off x="695236" y="3559522"/>
            <a:ext cx="2340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</a:rPr>
              <a:t>最高效的方法都是反直觉的</a:t>
            </a:r>
            <a:endParaRPr lang="zh-CN" altLang="en-US" sz="1200" spc="150" dirty="0">
              <a:solidFill>
                <a:schemeClr val="accent3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</a:rPr>
              <a:t>能量守恒定律、熵增定律</a:t>
            </a:r>
            <a:endParaRPr lang="zh-CN" altLang="en-US" sz="12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6" name="文本"/>
          <p:cNvSpPr/>
          <p:nvPr/>
        </p:nvSpPr>
        <p:spPr>
          <a:xfrm>
            <a:off x="1674431" y="3144983"/>
            <a:ext cx="1360805" cy="337185"/>
          </a:xfrm>
          <a:prstGeom prst="rect">
            <a:avLst/>
          </a:prstGeom>
        </p:spPr>
        <p:txBody>
          <a:bodyPr wrap="none">
            <a:spAutoFit/>
          </a:bodyPr>
          <a:p>
            <a:pPr algn="r"/>
            <a:r>
              <a:rPr lang="zh-CN" altLang="en-US" sz="1600" b="1" spc="250" dirty="0">
                <a:solidFill>
                  <a:schemeClr val="accent1"/>
                </a:solidFill>
                <a:latin typeface="+mj-ea"/>
                <a:ea typeface="+mj-ea"/>
              </a:rPr>
              <a:t>第一性原理</a:t>
            </a:r>
            <a:endParaRPr lang="zh-CN" altLang="en-US" sz="16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21555" y="2504916"/>
            <a:ext cx="2029486" cy="2029485"/>
            <a:chOff x="1022286" y="2504916"/>
            <a:chExt cx="2029486" cy="2029485"/>
          </a:xfrm>
          <a:solidFill>
            <a:schemeClr val="accent1"/>
          </a:solidFill>
        </p:grpSpPr>
        <p:sp>
          <p:nvSpPr>
            <p:cNvPr id="27" name="弧形"/>
            <p:cNvSpPr/>
            <p:nvPr/>
          </p:nvSpPr>
          <p:spPr>
            <a:xfrm>
              <a:off x="1022286" y="2504916"/>
              <a:ext cx="2029486" cy="2029485"/>
            </a:xfrm>
            <a:prstGeom prst="pie">
              <a:avLst>
                <a:gd name="adj1" fmla="val 10800332"/>
                <a:gd name="adj2" fmla="val 215934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</a:endParaRPr>
            </a:p>
          </p:txBody>
        </p:sp>
        <p:sp>
          <p:nvSpPr>
            <p:cNvPr id="29" name="三角形"/>
            <p:cNvSpPr/>
            <p:nvPr/>
          </p:nvSpPr>
          <p:spPr>
            <a:xfrm rot="10800000">
              <a:off x="1938937" y="3519659"/>
              <a:ext cx="196184" cy="16912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807601" y="2263310"/>
            <a:ext cx="2512696" cy="2512696"/>
            <a:chOff x="2761845" y="2263310"/>
            <a:chExt cx="2512696" cy="2512696"/>
          </a:xfrm>
          <a:solidFill>
            <a:schemeClr val="accent2"/>
          </a:solidFill>
        </p:grpSpPr>
        <p:sp>
          <p:nvSpPr>
            <p:cNvPr id="25" name="弧形"/>
            <p:cNvSpPr/>
            <p:nvPr/>
          </p:nvSpPr>
          <p:spPr>
            <a:xfrm>
              <a:off x="2761845" y="2263310"/>
              <a:ext cx="2512696" cy="2512696"/>
            </a:xfrm>
            <a:prstGeom prst="pie">
              <a:avLst>
                <a:gd name="adj1" fmla="val 10800332"/>
                <a:gd name="adj2" fmla="val 215934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</a:endParaRPr>
            </a:p>
          </p:txBody>
        </p:sp>
        <p:sp>
          <p:nvSpPr>
            <p:cNvPr id="26" name="三角形"/>
            <p:cNvSpPr/>
            <p:nvPr/>
          </p:nvSpPr>
          <p:spPr>
            <a:xfrm rot="10800000">
              <a:off x="3896746" y="3519658"/>
              <a:ext cx="242894" cy="20939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598047" y="2021705"/>
            <a:ext cx="2995907" cy="2995907"/>
            <a:chOff x="4598046" y="2021705"/>
            <a:chExt cx="2995907" cy="2995907"/>
          </a:xfrm>
          <a:solidFill>
            <a:schemeClr val="accent1"/>
          </a:solidFill>
        </p:grpSpPr>
        <p:sp>
          <p:nvSpPr>
            <p:cNvPr id="23" name="弧形"/>
            <p:cNvSpPr/>
            <p:nvPr/>
          </p:nvSpPr>
          <p:spPr>
            <a:xfrm>
              <a:off x="4598046" y="2021705"/>
              <a:ext cx="2995907" cy="2995907"/>
            </a:xfrm>
            <a:prstGeom prst="pie">
              <a:avLst>
                <a:gd name="adj1" fmla="val 10800332"/>
                <a:gd name="adj2" fmla="val 215934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</a:endParaRPr>
            </a:p>
          </p:txBody>
        </p:sp>
        <p:sp>
          <p:nvSpPr>
            <p:cNvPr id="24" name="三角形"/>
            <p:cNvSpPr/>
            <p:nvPr/>
          </p:nvSpPr>
          <p:spPr>
            <a:xfrm rot="10800000">
              <a:off x="5951197" y="3519658"/>
              <a:ext cx="289604" cy="24965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866572" y="2263310"/>
            <a:ext cx="2512696" cy="2512696"/>
            <a:chOff x="6917458" y="2263310"/>
            <a:chExt cx="2512696" cy="2512696"/>
          </a:xfrm>
          <a:solidFill>
            <a:schemeClr val="accent2"/>
          </a:solidFill>
        </p:grpSpPr>
        <p:sp>
          <p:nvSpPr>
            <p:cNvPr id="21" name="弧形"/>
            <p:cNvSpPr/>
            <p:nvPr/>
          </p:nvSpPr>
          <p:spPr>
            <a:xfrm>
              <a:off x="6917458" y="2263310"/>
              <a:ext cx="2512696" cy="2512696"/>
            </a:xfrm>
            <a:prstGeom prst="pie">
              <a:avLst>
                <a:gd name="adj1" fmla="val 10800332"/>
                <a:gd name="adj2" fmla="val 215934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</a:endParaRPr>
            </a:p>
          </p:txBody>
        </p:sp>
        <p:sp>
          <p:nvSpPr>
            <p:cNvPr id="22" name="三角形"/>
            <p:cNvSpPr/>
            <p:nvPr/>
          </p:nvSpPr>
          <p:spPr>
            <a:xfrm rot="10800000">
              <a:off x="8052359" y="3519658"/>
              <a:ext cx="242894" cy="20939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140228" y="2504916"/>
            <a:ext cx="2029486" cy="2029485"/>
            <a:chOff x="9140228" y="2504916"/>
            <a:chExt cx="2029486" cy="2029485"/>
          </a:xfrm>
          <a:solidFill>
            <a:schemeClr val="accent1"/>
          </a:solidFill>
        </p:grpSpPr>
        <p:sp>
          <p:nvSpPr>
            <p:cNvPr id="19" name="弧形"/>
            <p:cNvSpPr/>
            <p:nvPr/>
          </p:nvSpPr>
          <p:spPr>
            <a:xfrm>
              <a:off x="9140228" y="2504916"/>
              <a:ext cx="2029486" cy="2029485"/>
            </a:xfrm>
            <a:prstGeom prst="pie">
              <a:avLst>
                <a:gd name="adj1" fmla="val 10800332"/>
                <a:gd name="adj2" fmla="val 215934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</a:endParaRPr>
            </a:p>
          </p:txBody>
        </p:sp>
        <p:sp>
          <p:nvSpPr>
            <p:cNvPr id="20" name="三角形"/>
            <p:cNvSpPr/>
            <p:nvPr/>
          </p:nvSpPr>
          <p:spPr>
            <a:xfrm rot="10800000">
              <a:off x="10056879" y="3519659"/>
              <a:ext cx="196184" cy="16912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30" name="图标"/>
          <p:cNvSpPr>
            <a:spLocks noChangeAspect="1" noEditPoints="1"/>
          </p:cNvSpPr>
          <p:nvPr/>
        </p:nvSpPr>
        <p:spPr bwMode="auto">
          <a:xfrm>
            <a:off x="7864520" y="2797657"/>
            <a:ext cx="540000" cy="396652"/>
          </a:xfrm>
          <a:custGeom>
            <a:avLst/>
            <a:gdLst>
              <a:gd name="T0" fmla="*/ 259 w 597"/>
              <a:gd name="T1" fmla="*/ 136 h 438"/>
              <a:gd name="T2" fmla="*/ 284 w 597"/>
              <a:gd name="T3" fmla="*/ 199 h 438"/>
              <a:gd name="T4" fmla="*/ 326 w 597"/>
              <a:gd name="T5" fmla="*/ 239 h 438"/>
              <a:gd name="T6" fmla="*/ 300 w 597"/>
              <a:gd name="T7" fmla="*/ 302 h 438"/>
              <a:gd name="T8" fmla="*/ 301 w 597"/>
              <a:gd name="T9" fmla="*/ 359 h 438"/>
              <a:gd name="T10" fmla="*/ 238 w 597"/>
              <a:gd name="T11" fmla="*/ 385 h 438"/>
              <a:gd name="T12" fmla="*/ 198 w 597"/>
              <a:gd name="T13" fmla="*/ 427 h 438"/>
              <a:gd name="T14" fmla="*/ 136 w 597"/>
              <a:gd name="T15" fmla="*/ 400 h 438"/>
              <a:gd name="T16" fmla="*/ 78 w 597"/>
              <a:gd name="T17" fmla="*/ 402 h 438"/>
              <a:gd name="T18" fmla="*/ 53 w 597"/>
              <a:gd name="T19" fmla="*/ 338 h 438"/>
              <a:gd name="T20" fmla="*/ 11 w 597"/>
              <a:gd name="T21" fmla="*/ 299 h 438"/>
              <a:gd name="T22" fmla="*/ 38 w 597"/>
              <a:gd name="T23" fmla="*/ 236 h 438"/>
              <a:gd name="T24" fmla="*/ 36 w 597"/>
              <a:gd name="T25" fmla="*/ 178 h 438"/>
              <a:gd name="T26" fmla="*/ 99 w 597"/>
              <a:gd name="T27" fmla="*/ 153 h 438"/>
              <a:gd name="T28" fmla="*/ 139 w 597"/>
              <a:gd name="T29" fmla="*/ 111 h 438"/>
              <a:gd name="T30" fmla="*/ 201 w 597"/>
              <a:gd name="T31" fmla="*/ 138 h 438"/>
              <a:gd name="T32" fmla="*/ 169 w 597"/>
              <a:gd name="T33" fmla="*/ 325 h 438"/>
              <a:gd name="T34" fmla="*/ 531 w 597"/>
              <a:gd name="T35" fmla="*/ 300 h 438"/>
              <a:gd name="T36" fmla="*/ 409 w 597"/>
              <a:gd name="T37" fmla="*/ 84 h 438"/>
              <a:gd name="T38" fmla="*/ 409 w 597"/>
              <a:gd name="T39" fmla="*/ 84 h 438"/>
              <a:gd name="T40" fmla="*/ 474 w 597"/>
              <a:gd name="T41" fmla="*/ 25 h 438"/>
              <a:gd name="T42" fmla="*/ 492 w 597"/>
              <a:gd name="T43" fmla="*/ 70 h 438"/>
              <a:gd name="T44" fmla="*/ 522 w 597"/>
              <a:gd name="T45" fmla="*/ 99 h 438"/>
              <a:gd name="T46" fmla="*/ 503 w 597"/>
              <a:gd name="T47" fmla="*/ 143 h 438"/>
              <a:gd name="T48" fmla="*/ 504 w 597"/>
              <a:gd name="T49" fmla="*/ 184 h 438"/>
              <a:gd name="T50" fmla="*/ 459 w 597"/>
              <a:gd name="T51" fmla="*/ 202 h 438"/>
              <a:gd name="T52" fmla="*/ 431 w 597"/>
              <a:gd name="T53" fmla="*/ 232 h 438"/>
              <a:gd name="T54" fmla="*/ 386 w 597"/>
              <a:gd name="T55" fmla="*/ 213 h 438"/>
              <a:gd name="T56" fmla="*/ 345 w 597"/>
              <a:gd name="T57" fmla="*/ 214 h 438"/>
              <a:gd name="T58" fmla="*/ 327 w 597"/>
              <a:gd name="T59" fmla="*/ 170 h 438"/>
              <a:gd name="T60" fmla="*/ 297 w 597"/>
              <a:gd name="T61" fmla="*/ 141 h 438"/>
              <a:gd name="T62" fmla="*/ 316 w 597"/>
              <a:gd name="T63" fmla="*/ 96 h 438"/>
              <a:gd name="T64" fmla="*/ 315 w 597"/>
              <a:gd name="T65" fmla="*/ 55 h 438"/>
              <a:gd name="T66" fmla="*/ 360 w 597"/>
              <a:gd name="T67" fmla="*/ 37 h 438"/>
              <a:gd name="T68" fmla="*/ 388 w 597"/>
              <a:gd name="T69" fmla="*/ 7 h 438"/>
              <a:gd name="T70" fmla="*/ 433 w 597"/>
              <a:gd name="T71" fmla="*/ 26 h 438"/>
              <a:gd name="T72" fmla="*/ 410 w 597"/>
              <a:gd name="T73" fmla="*/ 178 h 438"/>
              <a:gd name="T74" fmla="*/ 551 w 597"/>
              <a:gd name="T75" fmla="*/ 246 h 438"/>
              <a:gd name="T76" fmla="*/ 585 w 597"/>
              <a:gd name="T77" fmla="*/ 257 h 438"/>
              <a:gd name="T78" fmla="*/ 576 w 597"/>
              <a:gd name="T79" fmla="*/ 293 h 438"/>
              <a:gd name="T80" fmla="*/ 593 w 597"/>
              <a:gd name="T81" fmla="*/ 324 h 438"/>
              <a:gd name="T82" fmla="*/ 561 w 597"/>
              <a:gd name="T83" fmla="*/ 344 h 438"/>
              <a:gd name="T84" fmla="*/ 550 w 597"/>
              <a:gd name="T85" fmla="*/ 378 h 438"/>
              <a:gd name="T86" fmla="*/ 514 w 597"/>
              <a:gd name="T87" fmla="*/ 369 h 438"/>
              <a:gd name="T88" fmla="*/ 482 w 597"/>
              <a:gd name="T89" fmla="*/ 386 h 438"/>
              <a:gd name="T90" fmla="*/ 463 w 597"/>
              <a:gd name="T91" fmla="*/ 354 h 438"/>
              <a:gd name="T92" fmla="*/ 429 w 597"/>
              <a:gd name="T93" fmla="*/ 343 h 438"/>
              <a:gd name="T94" fmla="*/ 438 w 597"/>
              <a:gd name="T95" fmla="*/ 307 h 438"/>
              <a:gd name="T96" fmla="*/ 421 w 597"/>
              <a:gd name="T97" fmla="*/ 275 h 438"/>
              <a:gd name="T98" fmla="*/ 453 w 597"/>
              <a:gd name="T99" fmla="*/ 256 h 438"/>
              <a:gd name="T100" fmla="*/ 464 w 597"/>
              <a:gd name="T101" fmla="*/ 222 h 438"/>
              <a:gd name="T102" fmla="*/ 500 w 597"/>
              <a:gd name="T103" fmla="*/ 231 h 438"/>
              <a:gd name="T104" fmla="*/ 532 w 597"/>
              <a:gd name="T105" fmla="*/ 214 h 438"/>
              <a:gd name="T106" fmla="*/ 514 w 597"/>
              <a:gd name="T107" fmla="*/ 258 h 438"/>
              <a:gd name="T108" fmla="*/ 514 w 597"/>
              <a:gd name="T109" fmla="*/ 258 h 438"/>
              <a:gd name="T110" fmla="*/ 87 w 597"/>
              <a:gd name="T111" fmla="*/ 269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97" h="438">
                <a:moveTo>
                  <a:pt x="204" y="141"/>
                </a:moveTo>
                <a:cubicBezTo>
                  <a:pt x="215" y="144"/>
                  <a:pt x="225" y="148"/>
                  <a:pt x="234" y="153"/>
                </a:cubicBezTo>
                <a:cubicBezTo>
                  <a:pt x="236" y="154"/>
                  <a:pt x="237" y="154"/>
                  <a:pt x="238" y="153"/>
                </a:cubicBezTo>
                <a:cubicBezTo>
                  <a:pt x="245" y="147"/>
                  <a:pt x="252" y="142"/>
                  <a:pt x="259" y="136"/>
                </a:cubicBezTo>
                <a:cubicBezTo>
                  <a:pt x="264" y="133"/>
                  <a:pt x="270" y="132"/>
                  <a:pt x="274" y="136"/>
                </a:cubicBezTo>
                <a:cubicBezTo>
                  <a:pt x="284" y="145"/>
                  <a:pt x="293" y="154"/>
                  <a:pt x="302" y="163"/>
                </a:cubicBezTo>
                <a:cubicBezTo>
                  <a:pt x="306" y="167"/>
                  <a:pt x="305" y="173"/>
                  <a:pt x="301" y="178"/>
                </a:cubicBezTo>
                <a:cubicBezTo>
                  <a:pt x="296" y="185"/>
                  <a:pt x="290" y="192"/>
                  <a:pt x="284" y="199"/>
                </a:cubicBezTo>
                <a:cubicBezTo>
                  <a:pt x="284" y="200"/>
                  <a:pt x="283" y="202"/>
                  <a:pt x="284" y="203"/>
                </a:cubicBezTo>
                <a:cubicBezTo>
                  <a:pt x="289" y="213"/>
                  <a:pt x="294" y="223"/>
                  <a:pt x="297" y="234"/>
                </a:cubicBezTo>
                <a:cubicBezTo>
                  <a:pt x="297" y="235"/>
                  <a:pt x="298" y="236"/>
                  <a:pt x="300" y="236"/>
                </a:cubicBezTo>
                <a:cubicBezTo>
                  <a:pt x="309" y="237"/>
                  <a:pt x="318" y="238"/>
                  <a:pt x="326" y="239"/>
                </a:cubicBezTo>
                <a:cubicBezTo>
                  <a:pt x="333" y="240"/>
                  <a:pt x="338" y="244"/>
                  <a:pt x="338" y="250"/>
                </a:cubicBezTo>
                <a:cubicBezTo>
                  <a:pt x="338" y="262"/>
                  <a:pt x="338" y="275"/>
                  <a:pt x="338" y="288"/>
                </a:cubicBezTo>
                <a:cubicBezTo>
                  <a:pt x="338" y="294"/>
                  <a:pt x="333" y="298"/>
                  <a:pt x="326" y="299"/>
                </a:cubicBezTo>
                <a:cubicBezTo>
                  <a:pt x="318" y="299"/>
                  <a:pt x="309" y="301"/>
                  <a:pt x="300" y="302"/>
                </a:cubicBezTo>
                <a:cubicBezTo>
                  <a:pt x="298" y="302"/>
                  <a:pt x="297" y="303"/>
                  <a:pt x="297" y="304"/>
                </a:cubicBezTo>
                <a:cubicBezTo>
                  <a:pt x="294" y="315"/>
                  <a:pt x="289" y="325"/>
                  <a:pt x="284" y="335"/>
                </a:cubicBezTo>
                <a:cubicBezTo>
                  <a:pt x="283" y="336"/>
                  <a:pt x="284" y="337"/>
                  <a:pt x="284" y="338"/>
                </a:cubicBezTo>
                <a:cubicBezTo>
                  <a:pt x="290" y="345"/>
                  <a:pt x="296" y="352"/>
                  <a:pt x="301" y="359"/>
                </a:cubicBezTo>
                <a:cubicBezTo>
                  <a:pt x="305" y="364"/>
                  <a:pt x="306" y="371"/>
                  <a:pt x="302" y="375"/>
                </a:cubicBezTo>
                <a:cubicBezTo>
                  <a:pt x="293" y="384"/>
                  <a:pt x="284" y="393"/>
                  <a:pt x="274" y="402"/>
                </a:cubicBezTo>
                <a:cubicBezTo>
                  <a:pt x="270" y="406"/>
                  <a:pt x="264" y="405"/>
                  <a:pt x="259" y="402"/>
                </a:cubicBezTo>
                <a:cubicBezTo>
                  <a:pt x="252" y="396"/>
                  <a:pt x="245" y="390"/>
                  <a:pt x="238" y="385"/>
                </a:cubicBezTo>
                <a:cubicBezTo>
                  <a:pt x="237" y="384"/>
                  <a:pt x="236" y="384"/>
                  <a:pt x="234" y="384"/>
                </a:cubicBezTo>
                <a:cubicBezTo>
                  <a:pt x="225" y="390"/>
                  <a:pt x="215" y="394"/>
                  <a:pt x="204" y="397"/>
                </a:cubicBezTo>
                <a:cubicBezTo>
                  <a:pt x="203" y="397"/>
                  <a:pt x="201" y="399"/>
                  <a:pt x="201" y="400"/>
                </a:cubicBezTo>
                <a:cubicBezTo>
                  <a:pt x="200" y="409"/>
                  <a:pt x="199" y="418"/>
                  <a:pt x="198" y="427"/>
                </a:cubicBezTo>
                <a:cubicBezTo>
                  <a:pt x="198" y="433"/>
                  <a:pt x="194" y="438"/>
                  <a:pt x="188" y="438"/>
                </a:cubicBezTo>
                <a:cubicBezTo>
                  <a:pt x="175" y="438"/>
                  <a:pt x="162" y="438"/>
                  <a:pt x="149" y="438"/>
                </a:cubicBezTo>
                <a:cubicBezTo>
                  <a:pt x="144" y="438"/>
                  <a:pt x="140" y="433"/>
                  <a:pt x="139" y="427"/>
                </a:cubicBezTo>
                <a:cubicBezTo>
                  <a:pt x="138" y="418"/>
                  <a:pt x="137" y="409"/>
                  <a:pt x="136" y="400"/>
                </a:cubicBezTo>
                <a:cubicBezTo>
                  <a:pt x="136" y="399"/>
                  <a:pt x="135" y="397"/>
                  <a:pt x="133" y="397"/>
                </a:cubicBezTo>
                <a:cubicBezTo>
                  <a:pt x="123" y="394"/>
                  <a:pt x="112" y="390"/>
                  <a:pt x="103" y="384"/>
                </a:cubicBezTo>
                <a:cubicBezTo>
                  <a:pt x="102" y="384"/>
                  <a:pt x="100" y="384"/>
                  <a:pt x="99" y="385"/>
                </a:cubicBezTo>
                <a:cubicBezTo>
                  <a:pt x="92" y="390"/>
                  <a:pt x="85" y="396"/>
                  <a:pt x="78" y="402"/>
                </a:cubicBezTo>
                <a:cubicBezTo>
                  <a:pt x="73" y="405"/>
                  <a:pt x="67" y="406"/>
                  <a:pt x="63" y="402"/>
                </a:cubicBezTo>
                <a:cubicBezTo>
                  <a:pt x="54" y="393"/>
                  <a:pt x="45" y="384"/>
                  <a:pt x="36" y="375"/>
                </a:cubicBezTo>
                <a:cubicBezTo>
                  <a:pt x="31" y="371"/>
                  <a:pt x="32" y="364"/>
                  <a:pt x="36" y="359"/>
                </a:cubicBezTo>
                <a:cubicBezTo>
                  <a:pt x="42" y="352"/>
                  <a:pt x="47" y="345"/>
                  <a:pt x="53" y="338"/>
                </a:cubicBezTo>
                <a:cubicBezTo>
                  <a:pt x="54" y="337"/>
                  <a:pt x="54" y="336"/>
                  <a:pt x="53" y="335"/>
                </a:cubicBezTo>
                <a:cubicBezTo>
                  <a:pt x="48" y="325"/>
                  <a:pt x="44" y="315"/>
                  <a:pt x="40" y="304"/>
                </a:cubicBezTo>
                <a:cubicBezTo>
                  <a:pt x="40" y="303"/>
                  <a:pt x="39" y="302"/>
                  <a:pt x="38" y="302"/>
                </a:cubicBezTo>
                <a:cubicBezTo>
                  <a:pt x="29" y="301"/>
                  <a:pt x="20" y="299"/>
                  <a:pt x="11" y="299"/>
                </a:cubicBezTo>
                <a:cubicBezTo>
                  <a:pt x="5" y="298"/>
                  <a:pt x="0" y="294"/>
                  <a:pt x="0" y="288"/>
                </a:cubicBezTo>
                <a:cubicBezTo>
                  <a:pt x="0" y="275"/>
                  <a:pt x="0" y="262"/>
                  <a:pt x="0" y="250"/>
                </a:cubicBezTo>
                <a:cubicBezTo>
                  <a:pt x="0" y="244"/>
                  <a:pt x="5" y="240"/>
                  <a:pt x="11" y="239"/>
                </a:cubicBezTo>
                <a:cubicBezTo>
                  <a:pt x="20" y="238"/>
                  <a:pt x="29" y="237"/>
                  <a:pt x="38" y="236"/>
                </a:cubicBezTo>
                <a:cubicBezTo>
                  <a:pt x="39" y="236"/>
                  <a:pt x="40" y="235"/>
                  <a:pt x="40" y="234"/>
                </a:cubicBezTo>
                <a:cubicBezTo>
                  <a:pt x="44" y="223"/>
                  <a:pt x="48" y="213"/>
                  <a:pt x="53" y="203"/>
                </a:cubicBezTo>
                <a:cubicBezTo>
                  <a:pt x="54" y="202"/>
                  <a:pt x="54" y="200"/>
                  <a:pt x="53" y="199"/>
                </a:cubicBezTo>
                <a:cubicBezTo>
                  <a:pt x="47" y="192"/>
                  <a:pt x="42" y="185"/>
                  <a:pt x="36" y="178"/>
                </a:cubicBezTo>
                <a:cubicBezTo>
                  <a:pt x="32" y="173"/>
                  <a:pt x="31" y="167"/>
                  <a:pt x="36" y="163"/>
                </a:cubicBezTo>
                <a:cubicBezTo>
                  <a:pt x="45" y="154"/>
                  <a:pt x="54" y="145"/>
                  <a:pt x="63" y="136"/>
                </a:cubicBezTo>
                <a:cubicBezTo>
                  <a:pt x="67" y="132"/>
                  <a:pt x="73" y="133"/>
                  <a:pt x="78" y="136"/>
                </a:cubicBezTo>
                <a:cubicBezTo>
                  <a:pt x="85" y="142"/>
                  <a:pt x="92" y="147"/>
                  <a:pt x="99" y="153"/>
                </a:cubicBezTo>
                <a:cubicBezTo>
                  <a:pt x="100" y="154"/>
                  <a:pt x="102" y="154"/>
                  <a:pt x="103" y="153"/>
                </a:cubicBezTo>
                <a:cubicBezTo>
                  <a:pt x="112" y="148"/>
                  <a:pt x="123" y="144"/>
                  <a:pt x="133" y="141"/>
                </a:cubicBezTo>
                <a:cubicBezTo>
                  <a:pt x="135" y="140"/>
                  <a:pt x="136" y="139"/>
                  <a:pt x="136" y="138"/>
                </a:cubicBezTo>
                <a:cubicBezTo>
                  <a:pt x="137" y="129"/>
                  <a:pt x="138" y="120"/>
                  <a:pt x="139" y="111"/>
                </a:cubicBezTo>
                <a:cubicBezTo>
                  <a:pt x="140" y="105"/>
                  <a:pt x="144" y="100"/>
                  <a:pt x="149" y="100"/>
                </a:cubicBezTo>
                <a:cubicBezTo>
                  <a:pt x="162" y="100"/>
                  <a:pt x="175" y="100"/>
                  <a:pt x="188" y="100"/>
                </a:cubicBezTo>
                <a:cubicBezTo>
                  <a:pt x="194" y="100"/>
                  <a:pt x="198" y="105"/>
                  <a:pt x="198" y="111"/>
                </a:cubicBezTo>
                <a:cubicBezTo>
                  <a:pt x="199" y="120"/>
                  <a:pt x="200" y="129"/>
                  <a:pt x="201" y="138"/>
                </a:cubicBezTo>
                <a:cubicBezTo>
                  <a:pt x="201" y="139"/>
                  <a:pt x="203" y="140"/>
                  <a:pt x="204" y="141"/>
                </a:cubicBezTo>
                <a:close/>
                <a:moveTo>
                  <a:pt x="169" y="211"/>
                </a:moveTo>
                <a:cubicBezTo>
                  <a:pt x="201" y="211"/>
                  <a:pt x="227" y="237"/>
                  <a:pt x="227" y="268"/>
                </a:cubicBezTo>
                <a:cubicBezTo>
                  <a:pt x="227" y="300"/>
                  <a:pt x="201" y="325"/>
                  <a:pt x="169" y="325"/>
                </a:cubicBezTo>
                <a:cubicBezTo>
                  <a:pt x="137" y="325"/>
                  <a:pt x="111" y="300"/>
                  <a:pt x="111" y="268"/>
                </a:cubicBezTo>
                <a:cubicBezTo>
                  <a:pt x="111" y="237"/>
                  <a:pt x="137" y="211"/>
                  <a:pt x="169" y="211"/>
                </a:cubicBezTo>
                <a:close/>
                <a:moveTo>
                  <a:pt x="507" y="277"/>
                </a:moveTo>
                <a:cubicBezTo>
                  <a:pt x="520" y="277"/>
                  <a:pt x="531" y="287"/>
                  <a:pt x="531" y="300"/>
                </a:cubicBezTo>
                <a:cubicBezTo>
                  <a:pt x="531" y="314"/>
                  <a:pt x="520" y="324"/>
                  <a:pt x="507" y="324"/>
                </a:cubicBezTo>
                <a:cubicBezTo>
                  <a:pt x="493" y="324"/>
                  <a:pt x="483" y="314"/>
                  <a:pt x="483" y="300"/>
                </a:cubicBezTo>
                <a:cubicBezTo>
                  <a:pt x="483" y="287"/>
                  <a:pt x="493" y="277"/>
                  <a:pt x="507" y="277"/>
                </a:cubicBezTo>
                <a:close/>
                <a:moveTo>
                  <a:pt x="409" y="84"/>
                </a:moveTo>
                <a:cubicBezTo>
                  <a:pt x="429" y="84"/>
                  <a:pt x="446" y="100"/>
                  <a:pt x="446" y="120"/>
                </a:cubicBezTo>
                <a:cubicBezTo>
                  <a:pt x="446" y="140"/>
                  <a:pt x="429" y="157"/>
                  <a:pt x="409" y="157"/>
                </a:cubicBezTo>
                <a:cubicBezTo>
                  <a:pt x="388" y="157"/>
                  <a:pt x="372" y="140"/>
                  <a:pt x="372" y="120"/>
                </a:cubicBezTo>
                <a:cubicBezTo>
                  <a:pt x="372" y="100"/>
                  <a:pt x="388" y="84"/>
                  <a:pt x="409" y="84"/>
                </a:cubicBezTo>
                <a:close/>
                <a:moveTo>
                  <a:pt x="435" y="29"/>
                </a:moveTo>
                <a:cubicBezTo>
                  <a:pt x="442" y="31"/>
                  <a:pt x="450" y="34"/>
                  <a:pt x="456" y="38"/>
                </a:cubicBezTo>
                <a:cubicBezTo>
                  <a:pt x="457" y="38"/>
                  <a:pt x="458" y="38"/>
                  <a:pt x="459" y="37"/>
                </a:cubicBezTo>
                <a:cubicBezTo>
                  <a:pt x="464" y="33"/>
                  <a:pt x="469" y="29"/>
                  <a:pt x="474" y="25"/>
                </a:cubicBezTo>
                <a:cubicBezTo>
                  <a:pt x="478" y="23"/>
                  <a:pt x="482" y="22"/>
                  <a:pt x="485" y="25"/>
                </a:cubicBezTo>
                <a:cubicBezTo>
                  <a:pt x="492" y="31"/>
                  <a:pt x="498" y="38"/>
                  <a:pt x="505" y="44"/>
                </a:cubicBezTo>
                <a:cubicBezTo>
                  <a:pt x="507" y="47"/>
                  <a:pt x="507" y="52"/>
                  <a:pt x="504" y="55"/>
                </a:cubicBezTo>
                <a:cubicBezTo>
                  <a:pt x="500" y="60"/>
                  <a:pt x="496" y="65"/>
                  <a:pt x="492" y="70"/>
                </a:cubicBezTo>
                <a:cubicBezTo>
                  <a:pt x="492" y="71"/>
                  <a:pt x="492" y="72"/>
                  <a:pt x="492" y="73"/>
                </a:cubicBezTo>
                <a:cubicBezTo>
                  <a:pt x="496" y="80"/>
                  <a:pt x="499" y="87"/>
                  <a:pt x="501" y="95"/>
                </a:cubicBezTo>
                <a:cubicBezTo>
                  <a:pt x="501" y="96"/>
                  <a:pt x="502" y="96"/>
                  <a:pt x="503" y="96"/>
                </a:cubicBezTo>
                <a:cubicBezTo>
                  <a:pt x="509" y="97"/>
                  <a:pt x="516" y="98"/>
                  <a:pt x="522" y="99"/>
                </a:cubicBezTo>
                <a:cubicBezTo>
                  <a:pt x="526" y="99"/>
                  <a:pt x="530" y="102"/>
                  <a:pt x="530" y="106"/>
                </a:cubicBezTo>
                <a:cubicBezTo>
                  <a:pt x="530" y="115"/>
                  <a:pt x="530" y="124"/>
                  <a:pt x="530" y="134"/>
                </a:cubicBezTo>
                <a:cubicBezTo>
                  <a:pt x="530" y="138"/>
                  <a:pt x="526" y="140"/>
                  <a:pt x="522" y="141"/>
                </a:cubicBezTo>
                <a:cubicBezTo>
                  <a:pt x="516" y="142"/>
                  <a:pt x="509" y="142"/>
                  <a:pt x="503" y="143"/>
                </a:cubicBezTo>
                <a:cubicBezTo>
                  <a:pt x="502" y="143"/>
                  <a:pt x="501" y="144"/>
                  <a:pt x="501" y="145"/>
                </a:cubicBezTo>
                <a:cubicBezTo>
                  <a:pt x="499" y="153"/>
                  <a:pt x="496" y="160"/>
                  <a:pt x="492" y="167"/>
                </a:cubicBezTo>
                <a:cubicBezTo>
                  <a:pt x="492" y="168"/>
                  <a:pt x="492" y="169"/>
                  <a:pt x="492" y="170"/>
                </a:cubicBezTo>
                <a:cubicBezTo>
                  <a:pt x="496" y="174"/>
                  <a:pt x="500" y="179"/>
                  <a:pt x="504" y="184"/>
                </a:cubicBezTo>
                <a:cubicBezTo>
                  <a:pt x="507" y="188"/>
                  <a:pt x="507" y="192"/>
                  <a:pt x="505" y="195"/>
                </a:cubicBezTo>
                <a:cubicBezTo>
                  <a:pt x="498" y="202"/>
                  <a:pt x="492" y="208"/>
                  <a:pt x="485" y="215"/>
                </a:cubicBezTo>
                <a:cubicBezTo>
                  <a:pt x="482" y="217"/>
                  <a:pt x="478" y="217"/>
                  <a:pt x="474" y="214"/>
                </a:cubicBezTo>
                <a:cubicBezTo>
                  <a:pt x="469" y="210"/>
                  <a:pt x="464" y="206"/>
                  <a:pt x="459" y="202"/>
                </a:cubicBezTo>
                <a:cubicBezTo>
                  <a:pt x="458" y="202"/>
                  <a:pt x="457" y="202"/>
                  <a:pt x="456" y="202"/>
                </a:cubicBezTo>
                <a:cubicBezTo>
                  <a:pt x="450" y="206"/>
                  <a:pt x="442" y="209"/>
                  <a:pt x="435" y="211"/>
                </a:cubicBezTo>
                <a:cubicBezTo>
                  <a:pt x="434" y="211"/>
                  <a:pt x="433" y="212"/>
                  <a:pt x="433" y="213"/>
                </a:cubicBezTo>
                <a:cubicBezTo>
                  <a:pt x="432" y="220"/>
                  <a:pt x="432" y="226"/>
                  <a:pt x="431" y="232"/>
                </a:cubicBezTo>
                <a:cubicBezTo>
                  <a:pt x="430" y="237"/>
                  <a:pt x="428" y="240"/>
                  <a:pt x="423" y="240"/>
                </a:cubicBezTo>
                <a:cubicBezTo>
                  <a:pt x="414" y="240"/>
                  <a:pt x="405" y="240"/>
                  <a:pt x="396" y="240"/>
                </a:cubicBezTo>
                <a:cubicBezTo>
                  <a:pt x="392" y="240"/>
                  <a:pt x="389" y="237"/>
                  <a:pt x="388" y="232"/>
                </a:cubicBezTo>
                <a:cubicBezTo>
                  <a:pt x="388" y="226"/>
                  <a:pt x="387" y="220"/>
                  <a:pt x="386" y="213"/>
                </a:cubicBezTo>
                <a:cubicBezTo>
                  <a:pt x="386" y="212"/>
                  <a:pt x="386" y="211"/>
                  <a:pt x="384" y="211"/>
                </a:cubicBezTo>
                <a:cubicBezTo>
                  <a:pt x="377" y="209"/>
                  <a:pt x="370" y="206"/>
                  <a:pt x="363" y="202"/>
                </a:cubicBezTo>
                <a:cubicBezTo>
                  <a:pt x="362" y="202"/>
                  <a:pt x="361" y="202"/>
                  <a:pt x="360" y="202"/>
                </a:cubicBezTo>
                <a:cubicBezTo>
                  <a:pt x="355" y="206"/>
                  <a:pt x="350" y="210"/>
                  <a:pt x="345" y="214"/>
                </a:cubicBezTo>
                <a:cubicBezTo>
                  <a:pt x="342" y="217"/>
                  <a:pt x="337" y="217"/>
                  <a:pt x="334" y="215"/>
                </a:cubicBezTo>
                <a:cubicBezTo>
                  <a:pt x="328" y="208"/>
                  <a:pt x="321" y="202"/>
                  <a:pt x="315" y="195"/>
                </a:cubicBezTo>
                <a:cubicBezTo>
                  <a:pt x="312" y="192"/>
                  <a:pt x="312" y="188"/>
                  <a:pt x="315" y="184"/>
                </a:cubicBezTo>
                <a:cubicBezTo>
                  <a:pt x="319" y="179"/>
                  <a:pt x="323" y="174"/>
                  <a:pt x="327" y="170"/>
                </a:cubicBezTo>
                <a:cubicBezTo>
                  <a:pt x="328" y="169"/>
                  <a:pt x="328" y="168"/>
                  <a:pt x="327" y="167"/>
                </a:cubicBezTo>
                <a:cubicBezTo>
                  <a:pt x="324" y="160"/>
                  <a:pt x="321" y="153"/>
                  <a:pt x="318" y="145"/>
                </a:cubicBezTo>
                <a:cubicBezTo>
                  <a:pt x="318" y="144"/>
                  <a:pt x="317" y="143"/>
                  <a:pt x="316" y="143"/>
                </a:cubicBezTo>
                <a:cubicBezTo>
                  <a:pt x="310" y="142"/>
                  <a:pt x="303" y="142"/>
                  <a:pt x="297" y="141"/>
                </a:cubicBezTo>
                <a:cubicBezTo>
                  <a:pt x="293" y="140"/>
                  <a:pt x="289" y="138"/>
                  <a:pt x="289" y="134"/>
                </a:cubicBezTo>
                <a:cubicBezTo>
                  <a:pt x="289" y="124"/>
                  <a:pt x="289" y="115"/>
                  <a:pt x="289" y="106"/>
                </a:cubicBezTo>
                <a:cubicBezTo>
                  <a:pt x="289" y="102"/>
                  <a:pt x="293" y="99"/>
                  <a:pt x="297" y="99"/>
                </a:cubicBezTo>
                <a:cubicBezTo>
                  <a:pt x="303" y="98"/>
                  <a:pt x="310" y="97"/>
                  <a:pt x="316" y="96"/>
                </a:cubicBezTo>
                <a:cubicBezTo>
                  <a:pt x="317" y="96"/>
                  <a:pt x="318" y="96"/>
                  <a:pt x="318" y="95"/>
                </a:cubicBezTo>
                <a:cubicBezTo>
                  <a:pt x="321" y="87"/>
                  <a:pt x="324" y="80"/>
                  <a:pt x="327" y="73"/>
                </a:cubicBezTo>
                <a:cubicBezTo>
                  <a:pt x="328" y="72"/>
                  <a:pt x="328" y="71"/>
                  <a:pt x="327" y="70"/>
                </a:cubicBezTo>
                <a:cubicBezTo>
                  <a:pt x="323" y="65"/>
                  <a:pt x="319" y="60"/>
                  <a:pt x="315" y="55"/>
                </a:cubicBezTo>
                <a:cubicBezTo>
                  <a:pt x="312" y="52"/>
                  <a:pt x="312" y="47"/>
                  <a:pt x="315" y="44"/>
                </a:cubicBezTo>
                <a:cubicBezTo>
                  <a:pt x="321" y="38"/>
                  <a:pt x="328" y="31"/>
                  <a:pt x="334" y="25"/>
                </a:cubicBezTo>
                <a:cubicBezTo>
                  <a:pt x="337" y="22"/>
                  <a:pt x="342" y="23"/>
                  <a:pt x="345" y="25"/>
                </a:cubicBezTo>
                <a:cubicBezTo>
                  <a:pt x="350" y="29"/>
                  <a:pt x="355" y="33"/>
                  <a:pt x="360" y="37"/>
                </a:cubicBezTo>
                <a:cubicBezTo>
                  <a:pt x="361" y="38"/>
                  <a:pt x="362" y="38"/>
                  <a:pt x="363" y="38"/>
                </a:cubicBezTo>
                <a:cubicBezTo>
                  <a:pt x="370" y="34"/>
                  <a:pt x="377" y="31"/>
                  <a:pt x="384" y="29"/>
                </a:cubicBezTo>
                <a:cubicBezTo>
                  <a:pt x="386" y="28"/>
                  <a:pt x="386" y="27"/>
                  <a:pt x="386" y="26"/>
                </a:cubicBezTo>
                <a:cubicBezTo>
                  <a:pt x="387" y="20"/>
                  <a:pt x="388" y="14"/>
                  <a:pt x="388" y="7"/>
                </a:cubicBezTo>
                <a:cubicBezTo>
                  <a:pt x="389" y="3"/>
                  <a:pt x="392" y="0"/>
                  <a:pt x="396" y="0"/>
                </a:cubicBezTo>
                <a:cubicBezTo>
                  <a:pt x="405" y="0"/>
                  <a:pt x="414" y="0"/>
                  <a:pt x="423" y="0"/>
                </a:cubicBezTo>
                <a:cubicBezTo>
                  <a:pt x="428" y="0"/>
                  <a:pt x="430" y="3"/>
                  <a:pt x="431" y="7"/>
                </a:cubicBezTo>
                <a:cubicBezTo>
                  <a:pt x="432" y="14"/>
                  <a:pt x="432" y="20"/>
                  <a:pt x="433" y="26"/>
                </a:cubicBezTo>
                <a:cubicBezTo>
                  <a:pt x="433" y="27"/>
                  <a:pt x="434" y="28"/>
                  <a:pt x="435" y="29"/>
                </a:cubicBezTo>
                <a:close/>
                <a:moveTo>
                  <a:pt x="410" y="62"/>
                </a:moveTo>
                <a:cubicBezTo>
                  <a:pt x="442" y="62"/>
                  <a:pt x="468" y="88"/>
                  <a:pt x="468" y="120"/>
                </a:cubicBezTo>
                <a:cubicBezTo>
                  <a:pt x="468" y="152"/>
                  <a:pt x="442" y="178"/>
                  <a:pt x="410" y="178"/>
                </a:cubicBezTo>
                <a:cubicBezTo>
                  <a:pt x="377" y="178"/>
                  <a:pt x="351" y="152"/>
                  <a:pt x="351" y="120"/>
                </a:cubicBezTo>
                <a:cubicBezTo>
                  <a:pt x="351" y="88"/>
                  <a:pt x="377" y="62"/>
                  <a:pt x="410" y="62"/>
                </a:cubicBezTo>
                <a:close/>
                <a:moveTo>
                  <a:pt x="536" y="237"/>
                </a:moveTo>
                <a:cubicBezTo>
                  <a:pt x="542" y="239"/>
                  <a:pt x="546" y="242"/>
                  <a:pt x="551" y="246"/>
                </a:cubicBezTo>
                <a:cubicBezTo>
                  <a:pt x="551" y="246"/>
                  <a:pt x="552" y="246"/>
                  <a:pt x="553" y="246"/>
                </a:cubicBezTo>
                <a:cubicBezTo>
                  <a:pt x="557" y="244"/>
                  <a:pt x="561" y="241"/>
                  <a:pt x="565" y="239"/>
                </a:cubicBezTo>
                <a:cubicBezTo>
                  <a:pt x="568" y="237"/>
                  <a:pt x="572" y="238"/>
                  <a:pt x="573" y="240"/>
                </a:cubicBezTo>
                <a:cubicBezTo>
                  <a:pt x="577" y="246"/>
                  <a:pt x="581" y="251"/>
                  <a:pt x="585" y="257"/>
                </a:cubicBezTo>
                <a:cubicBezTo>
                  <a:pt x="587" y="259"/>
                  <a:pt x="586" y="262"/>
                  <a:pt x="583" y="265"/>
                </a:cubicBezTo>
                <a:cubicBezTo>
                  <a:pt x="580" y="268"/>
                  <a:pt x="577" y="271"/>
                  <a:pt x="573" y="274"/>
                </a:cubicBezTo>
                <a:cubicBezTo>
                  <a:pt x="572" y="274"/>
                  <a:pt x="572" y="275"/>
                  <a:pt x="573" y="276"/>
                </a:cubicBezTo>
                <a:cubicBezTo>
                  <a:pt x="574" y="281"/>
                  <a:pt x="576" y="287"/>
                  <a:pt x="576" y="293"/>
                </a:cubicBezTo>
                <a:cubicBezTo>
                  <a:pt x="577" y="294"/>
                  <a:pt x="577" y="294"/>
                  <a:pt x="578" y="294"/>
                </a:cubicBezTo>
                <a:cubicBezTo>
                  <a:pt x="582" y="296"/>
                  <a:pt x="587" y="297"/>
                  <a:pt x="591" y="298"/>
                </a:cubicBezTo>
                <a:cubicBezTo>
                  <a:pt x="594" y="299"/>
                  <a:pt x="597" y="302"/>
                  <a:pt x="596" y="305"/>
                </a:cubicBezTo>
                <a:cubicBezTo>
                  <a:pt x="595" y="311"/>
                  <a:pt x="594" y="318"/>
                  <a:pt x="593" y="324"/>
                </a:cubicBezTo>
                <a:cubicBezTo>
                  <a:pt x="592" y="328"/>
                  <a:pt x="589" y="329"/>
                  <a:pt x="586" y="329"/>
                </a:cubicBezTo>
                <a:cubicBezTo>
                  <a:pt x="581" y="329"/>
                  <a:pt x="577" y="328"/>
                  <a:pt x="572" y="328"/>
                </a:cubicBezTo>
                <a:cubicBezTo>
                  <a:pt x="571" y="328"/>
                  <a:pt x="571" y="328"/>
                  <a:pt x="570" y="329"/>
                </a:cubicBezTo>
                <a:cubicBezTo>
                  <a:pt x="568" y="335"/>
                  <a:pt x="565" y="339"/>
                  <a:pt x="561" y="344"/>
                </a:cubicBezTo>
                <a:cubicBezTo>
                  <a:pt x="561" y="345"/>
                  <a:pt x="561" y="345"/>
                  <a:pt x="561" y="346"/>
                </a:cubicBezTo>
                <a:cubicBezTo>
                  <a:pt x="563" y="350"/>
                  <a:pt x="565" y="354"/>
                  <a:pt x="568" y="358"/>
                </a:cubicBezTo>
                <a:cubicBezTo>
                  <a:pt x="569" y="361"/>
                  <a:pt x="569" y="365"/>
                  <a:pt x="567" y="366"/>
                </a:cubicBezTo>
                <a:cubicBezTo>
                  <a:pt x="561" y="370"/>
                  <a:pt x="556" y="374"/>
                  <a:pt x="550" y="378"/>
                </a:cubicBezTo>
                <a:cubicBezTo>
                  <a:pt x="548" y="380"/>
                  <a:pt x="545" y="379"/>
                  <a:pt x="542" y="377"/>
                </a:cubicBezTo>
                <a:cubicBezTo>
                  <a:pt x="539" y="373"/>
                  <a:pt x="536" y="369"/>
                  <a:pt x="533" y="366"/>
                </a:cubicBezTo>
                <a:cubicBezTo>
                  <a:pt x="532" y="365"/>
                  <a:pt x="532" y="365"/>
                  <a:pt x="531" y="365"/>
                </a:cubicBezTo>
                <a:cubicBezTo>
                  <a:pt x="526" y="367"/>
                  <a:pt x="520" y="369"/>
                  <a:pt x="514" y="369"/>
                </a:cubicBezTo>
                <a:cubicBezTo>
                  <a:pt x="513" y="369"/>
                  <a:pt x="513" y="370"/>
                  <a:pt x="513" y="371"/>
                </a:cubicBezTo>
                <a:cubicBezTo>
                  <a:pt x="511" y="375"/>
                  <a:pt x="510" y="380"/>
                  <a:pt x="509" y="384"/>
                </a:cubicBezTo>
                <a:cubicBezTo>
                  <a:pt x="508" y="388"/>
                  <a:pt x="505" y="390"/>
                  <a:pt x="502" y="389"/>
                </a:cubicBezTo>
                <a:cubicBezTo>
                  <a:pt x="496" y="388"/>
                  <a:pt x="489" y="387"/>
                  <a:pt x="482" y="386"/>
                </a:cubicBezTo>
                <a:cubicBezTo>
                  <a:pt x="479" y="385"/>
                  <a:pt x="478" y="382"/>
                  <a:pt x="478" y="379"/>
                </a:cubicBezTo>
                <a:cubicBezTo>
                  <a:pt x="478" y="374"/>
                  <a:pt x="478" y="370"/>
                  <a:pt x="479" y="365"/>
                </a:cubicBezTo>
                <a:cubicBezTo>
                  <a:pt x="479" y="364"/>
                  <a:pt x="478" y="364"/>
                  <a:pt x="478" y="363"/>
                </a:cubicBezTo>
                <a:cubicBezTo>
                  <a:pt x="472" y="361"/>
                  <a:pt x="467" y="358"/>
                  <a:pt x="463" y="354"/>
                </a:cubicBezTo>
                <a:cubicBezTo>
                  <a:pt x="462" y="354"/>
                  <a:pt x="462" y="354"/>
                  <a:pt x="461" y="354"/>
                </a:cubicBezTo>
                <a:cubicBezTo>
                  <a:pt x="457" y="356"/>
                  <a:pt x="453" y="358"/>
                  <a:pt x="448" y="361"/>
                </a:cubicBezTo>
                <a:cubicBezTo>
                  <a:pt x="446" y="362"/>
                  <a:pt x="442" y="362"/>
                  <a:pt x="441" y="360"/>
                </a:cubicBezTo>
                <a:cubicBezTo>
                  <a:pt x="437" y="354"/>
                  <a:pt x="433" y="349"/>
                  <a:pt x="429" y="343"/>
                </a:cubicBezTo>
                <a:cubicBezTo>
                  <a:pt x="427" y="341"/>
                  <a:pt x="428" y="338"/>
                  <a:pt x="430" y="336"/>
                </a:cubicBezTo>
                <a:cubicBezTo>
                  <a:pt x="434" y="332"/>
                  <a:pt x="437" y="329"/>
                  <a:pt x="441" y="326"/>
                </a:cubicBezTo>
                <a:cubicBezTo>
                  <a:pt x="442" y="325"/>
                  <a:pt x="442" y="325"/>
                  <a:pt x="441" y="324"/>
                </a:cubicBezTo>
                <a:cubicBezTo>
                  <a:pt x="439" y="319"/>
                  <a:pt x="438" y="313"/>
                  <a:pt x="438" y="307"/>
                </a:cubicBezTo>
                <a:cubicBezTo>
                  <a:pt x="437" y="306"/>
                  <a:pt x="437" y="306"/>
                  <a:pt x="436" y="306"/>
                </a:cubicBezTo>
                <a:cubicBezTo>
                  <a:pt x="432" y="304"/>
                  <a:pt x="427" y="303"/>
                  <a:pt x="423" y="302"/>
                </a:cubicBezTo>
                <a:cubicBezTo>
                  <a:pt x="419" y="301"/>
                  <a:pt x="417" y="298"/>
                  <a:pt x="418" y="295"/>
                </a:cubicBezTo>
                <a:cubicBezTo>
                  <a:pt x="419" y="289"/>
                  <a:pt x="420" y="282"/>
                  <a:pt x="421" y="275"/>
                </a:cubicBezTo>
                <a:cubicBezTo>
                  <a:pt x="421" y="272"/>
                  <a:pt x="424" y="271"/>
                  <a:pt x="428" y="271"/>
                </a:cubicBezTo>
                <a:cubicBezTo>
                  <a:pt x="432" y="271"/>
                  <a:pt x="437" y="271"/>
                  <a:pt x="442" y="272"/>
                </a:cubicBezTo>
                <a:cubicBezTo>
                  <a:pt x="443" y="272"/>
                  <a:pt x="443" y="271"/>
                  <a:pt x="443" y="271"/>
                </a:cubicBezTo>
                <a:cubicBezTo>
                  <a:pt x="446" y="265"/>
                  <a:pt x="449" y="260"/>
                  <a:pt x="453" y="256"/>
                </a:cubicBezTo>
                <a:cubicBezTo>
                  <a:pt x="453" y="255"/>
                  <a:pt x="453" y="255"/>
                  <a:pt x="453" y="254"/>
                </a:cubicBezTo>
                <a:cubicBezTo>
                  <a:pt x="451" y="250"/>
                  <a:pt x="448" y="246"/>
                  <a:pt x="446" y="242"/>
                </a:cubicBezTo>
                <a:cubicBezTo>
                  <a:pt x="444" y="239"/>
                  <a:pt x="445" y="235"/>
                  <a:pt x="447" y="234"/>
                </a:cubicBezTo>
                <a:cubicBezTo>
                  <a:pt x="453" y="230"/>
                  <a:pt x="458" y="226"/>
                  <a:pt x="464" y="222"/>
                </a:cubicBezTo>
                <a:cubicBezTo>
                  <a:pt x="466" y="220"/>
                  <a:pt x="469" y="221"/>
                  <a:pt x="471" y="223"/>
                </a:cubicBezTo>
                <a:cubicBezTo>
                  <a:pt x="475" y="227"/>
                  <a:pt x="478" y="230"/>
                  <a:pt x="481" y="234"/>
                </a:cubicBezTo>
                <a:cubicBezTo>
                  <a:pt x="481" y="235"/>
                  <a:pt x="482" y="235"/>
                  <a:pt x="483" y="234"/>
                </a:cubicBezTo>
                <a:cubicBezTo>
                  <a:pt x="488" y="232"/>
                  <a:pt x="494" y="231"/>
                  <a:pt x="500" y="231"/>
                </a:cubicBezTo>
                <a:cubicBezTo>
                  <a:pt x="501" y="230"/>
                  <a:pt x="501" y="230"/>
                  <a:pt x="501" y="229"/>
                </a:cubicBezTo>
                <a:cubicBezTo>
                  <a:pt x="503" y="225"/>
                  <a:pt x="504" y="220"/>
                  <a:pt x="505" y="216"/>
                </a:cubicBezTo>
                <a:cubicBezTo>
                  <a:pt x="506" y="213"/>
                  <a:pt x="509" y="210"/>
                  <a:pt x="512" y="211"/>
                </a:cubicBezTo>
                <a:cubicBezTo>
                  <a:pt x="518" y="212"/>
                  <a:pt x="525" y="213"/>
                  <a:pt x="532" y="214"/>
                </a:cubicBezTo>
                <a:cubicBezTo>
                  <a:pt x="535" y="214"/>
                  <a:pt x="536" y="217"/>
                  <a:pt x="536" y="221"/>
                </a:cubicBezTo>
                <a:cubicBezTo>
                  <a:pt x="536" y="225"/>
                  <a:pt x="536" y="230"/>
                  <a:pt x="535" y="235"/>
                </a:cubicBezTo>
                <a:cubicBezTo>
                  <a:pt x="535" y="236"/>
                  <a:pt x="536" y="236"/>
                  <a:pt x="536" y="237"/>
                </a:cubicBezTo>
                <a:close/>
                <a:moveTo>
                  <a:pt x="514" y="258"/>
                </a:moveTo>
                <a:cubicBezTo>
                  <a:pt x="537" y="262"/>
                  <a:pt x="553" y="284"/>
                  <a:pt x="549" y="307"/>
                </a:cubicBezTo>
                <a:cubicBezTo>
                  <a:pt x="545" y="330"/>
                  <a:pt x="523" y="346"/>
                  <a:pt x="500" y="342"/>
                </a:cubicBezTo>
                <a:cubicBezTo>
                  <a:pt x="477" y="338"/>
                  <a:pt x="461" y="316"/>
                  <a:pt x="465" y="293"/>
                </a:cubicBezTo>
                <a:cubicBezTo>
                  <a:pt x="469" y="269"/>
                  <a:pt x="491" y="254"/>
                  <a:pt x="514" y="258"/>
                </a:cubicBezTo>
                <a:close/>
                <a:moveTo>
                  <a:pt x="169" y="187"/>
                </a:moveTo>
                <a:cubicBezTo>
                  <a:pt x="214" y="187"/>
                  <a:pt x="250" y="224"/>
                  <a:pt x="250" y="269"/>
                </a:cubicBezTo>
                <a:cubicBezTo>
                  <a:pt x="250" y="314"/>
                  <a:pt x="214" y="351"/>
                  <a:pt x="169" y="351"/>
                </a:cubicBezTo>
                <a:cubicBezTo>
                  <a:pt x="124" y="351"/>
                  <a:pt x="87" y="314"/>
                  <a:pt x="87" y="269"/>
                </a:cubicBezTo>
                <a:cubicBezTo>
                  <a:pt x="87" y="224"/>
                  <a:pt x="124" y="187"/>
                  <a:pt x="169" y="18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600">
              <a:solidFill>
                <a:schemeClr val="accent1"/>
              </a:solidFill>
            </a:endParaRPr>
          </a:p>
        </p:txBody>
      </p:sp>
      <p:sp>
        <p:nvSpPr>
          <p:cNvPr id="31" name="图标"/>
          <p:cNvSpPr>
            <a:spLocks noEditPoints="1" noChangeArrowheads="1"/>
          </p:cNvSpPr>
          <p:nvPr/>
        </p:nvSpPr>
        <p:spPr bwMode="auto">
          <a:xfrm>
            <a:off x="5802367" y="2593939"/>
            <a:ext cx="587266" cy="648497"/>
          </a:xfrm>
          <a:custGeom>
            <a:avLst/>
            <a:gdLst>
              <a:gd name="T0" fmla="*/ 2147483647 w 89"/>
              <a:gd name="T1" fmla="*/ 2147483647 h 92"/>
              <a:gd name="T2" fmla="*/ 2147483647 w 89"/>
              <a:gd name="T3" fmla="*/ 2147483647 h 92"/>
              <a:gd name="T4" fmla="*/ 2147483647 w 89"/>
              <a:gd name="T5" fmla="*/ 2147483647 h 92"/>
              <a:gd name="T6" fmla="*/ 2147483647 w 89"/>
              <a:gd name="T7" fmla="*/ 2147483647 h 92"/>
              <a:gd name="T8" fmla="*/ 2147483647 w 89"/>
              <a:gd name="T9" fmla="*/ 2147483647 h 92"/>
              <a:gd name="T10" fmla="*/ 2147483647 w 89"/>
              <a:gd name="T11" fmla="*/ 2147483647 h 92"/>
              <a:gd name="T12" fmla="*/ 2147483647 w 89"/>
              <a:gd name="T13" fmla="*/ 2147483647 h 92"/>
              <a:gd name="T14" fmla="*/ 2147483647 w 89"/>
              <a:gd name="T15" fmla="*/ 2147483647 h 92"/>
              <a:gd name="T16" fmla="*/ 2147483647 w 89"/>
              <a:gd name="T17" fmla="*/ 2147483647 h 92"/>
              <a:gd name="T18" fmla="*/ 2147483647 w 89"/>
              <a:gd name="T19" fmla="*/ 2147483647 h 92"/>
              <a:gd name="T20" fmla="*/ 2147483647 w 89"/>
              <a:gd name="T21" fmla="*/ 2147483647 h 92"/>
              <a:gd name="T22" fmla="*/ 2147483647 w 89"/>
              <a:gd name="T23" fmla="*/ 2147483647 h 92"/>
              <a:gd name="T24" fmla="*/ 2147483647 w 89"/>
              <a:gd name="T25" fmla="*/ 2147483647 h 92"/>
              <a:gd name="T26" fmla="*/ 2147483647 w 89"/>
              <a:gd name="T27" fmla="*/ 2147483647 h 92"/>
              <a:gd name="T28" fmla="*/ 2147483647 w 89"/>
              <a:gd name="T29" fmla="*/ 2147483647 h 92"/>
              <a:gd name="T30" fmla="*/ 2147483647 w 89"/>
              <a:gd name="T31" fmla="*/ 2147483647 h 92"/>
              <a:gd name="T32" fmla="*/ 2147483647 w 89"/>
              <a:gd name="T33" fmla="*/ 2147483647 h 92"/>
              <a:gd name="T34" fmla="*/ 2147483647 w 89"/>
              <a:gd name="T35" fmla="*/ 2147483647 h 92"/>
              <a:gd name="T36" fmla="*/ 2147483647 w 89"/>
              <a:gd name="T37" fmla="*/ 2147483647 h 92"/>
              <a:gd name="T38" fmla="*/ 2147483647 w 89"/>
              <a:gd name="T39" fmla="*/ 2147483647 h 92"/>
              <a:gd name="T40" fmla="*/ 2147483647 w 89"/>
              <a:gd name="T41" fmla="*/ 2147483647 h 92"/>
              <a:gd name="T42" fmla="*/ 2147483647 w 89"/>
              <a:gd name="T43" fmla="*/ 2147483647 h 92"/>
              <a:gd name="T44" fmla="*/ 2147483647 w 89"/>
              <a:gd name="T45" fmla="*/ 2147483647 h 92"/>
              <a:gd name="T46" fmla="*/ 2147483647 w 89"/>
              <a:gd name="T47" fmla="*/ 2147483647 h 92"/>
              <a:gd name="T48" fmla="*/ 2147483647 w 89"/>
              <a:gd name="T49" fmla="*/ 2147483647 h 92"/>
              <a:gd name="T50" fmla="*/ 2147483647 w 89"/>
              <a:gd name="T51" fmla="*/ 2147483647 h 92"/>
              <a:gd name="T52" fmla="*/ 2147483647 w 89"/>
              <a:gd name="T53" fmla="*/ 2147483647 h 92"/>
              <a:gd name="T54" fmla="*/ 2147483647 w 89"/>
              <a:gd name="T55" fmla="*/ 2147483647 h 92"/>
              <a:gd name="T56" fmla="*/ 2147483647 w 89"/>
              <a:gd name="T57" fmla="*/ 2147483647 h 92"/>
              <a:gd name="T58" fmla="*/ 2147483647 w 89"/>
              <a:gd name="T59" fmla="*/ 2147483647 h 92"/>
              <a:gd name="T60" fmla="*/ 2147483647 w 89"/>
              <a:gd name="T61" fmla="*/ 2147483647 h 92"/>
              <a:gd name="T62" fmla="*/ 2147483647 w 89"/>
              <a:gd name="T63" fmla="*/ 2147483647 h 92"/>
              <a:gd name="T64" fmla="*/ 2147483647 w 89"/>
              <a:gd name="T65" fmla="*/ 2147483647 h 92"/>
              <a:gd name="T66" fmla="*/ 2147483647 w 89"/>
              <a:gd name="T67" fmla="*/ 2147483647 h 92"/>
              <a:gd name="T68" fmla="*/ 2147483647 w 89"/>
              <a:gd name="T69" fmla="*/ 2147483647 h 92"/>
              <a:gd name="T70" fmla="*/ 2147483647 w 89"/>
              <a:gd name="T71" fmla="*/ 2147483647 h 92"/>
              <a:gd name="T72" fmla="*/ 2147483647 w 89"/>
              <a:gd name="T73" fmla="*/ 2147483647 h 9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89"/>
              <a:gd name="T112" fmla="*/ 0 h 92"/>
              <a:gd name="T113" fmla="*/ 89 w 89"/>
              <a:gd name="T114" fmla="*/ 92 h 92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89" h="92">
                <a:moveTo>
                  <a:pt x="45" y="0"/>
                </a:moveTo>
                <a:cubicBezTo>
                  <a:pt x="40" y="0"/>
                  <a:pt x="35" y="5"/>
                  <a:pt x="35" y="11"/>
                </a:cubicBezTo>
                <a:cubicBezTo>
                  <a:pt x="35" y="16"/>
                  <a:pt x="40" y="21"/>
                  <a:pt x="45" y="21"/>
                </a:cubicBezTo>
                <a:cubicBezTo>
                  <a:pt x="51" y="21"/>
                  <a:pt x="56" y="16"/>
                  <a:pt x="56" y="11"/>
                </a:cubicBezTo>
                <a:cubicBezTo>
                  <a:pt x="56" y="5"/>
                  <a:pt x="51" y="0"/>
                  <a:pt x="45" y="0"/>
                </a:cubicBezTo>
                <a:close/>
                <a:moveTo>
                  <a:pt x="70" y="10"/>
                </a:moveTo>
                <a:cubicBezTo>
                  <a:pt x="65" y="10"/>
                  <a:pt x="61" y="14"/>
                  <a:pt x="61" y="18"/>
                </a:cubicBezTo>
                <a:cubicBezTo>
                  <a:pt x="61" y="23"/>
                  <a:pt x="65" y="27"/>
                  <a:pt x="70" y="27"/>
                </a:cubicBezTo>
                <a:cubicBezTo>
                  <a:pt x="74" y="27"/>
                  <a:pt x="78" y="23"/>
                  <a:pt x="78" y="18"/>
                </a:cubicBezTo>
                <a:cubicBezTo>
                  <a:pt x="78" y="14"/>
                  <a:pt x="74" y="10"/>
                  <a:pt x="70" y="10"/>
                </a:cubicBezTo>
                <a:close/>
                <a:moveTo>
                  <a:pt x="30" y="52"/>
                </a:move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85"/>
                  <a:pt x="32" y="85"/>
                  <a:pt x="32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22" y="59"/>
                  <a:pt x="22" y="59"/>
                  <a:pt x="22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7" y="85"/>
                  <a:pt x="17" y="85"/>
                  <a:pt x="17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11" y="55"/>
                  <a:pt x="11" y="55"/>
                  <a:pt x="11" y="55"/>
                </a:cubicBezTo>
                <a:cubicBezTo>
                  <a:pt x="10" y="43"/>
                  <a:pt x="10" y="43"/>
                  <a:pt x="10" y="43"/>
                </a:cubicBezTo>
                <a:cubicBezTo>
                  <a:pt x="4" y="53"/>
                  <a:pt x="4" y="53"/>
                  <a:pt x="4" y="53"/>
                </a:cubicBezTo>
                <a:cubicBezTo>
                  <a:pt x="0" y="50"/>
                  <a:pt x="0" y="50"/>
                  <a:pt x="0" y="50"/>
                </a:cubicBezTo>
                <a:cubicBezTo>
                  <a:pt x="10" y="28"/>
                  <a:pt x="10" y="28"/>
                  <a:pt x="1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21" y="35"/>
                  <a:pt x="21" y="35"/>
                  <a:pt x="21" y="35"/>
                </a:cubicBezTo>
                <a:cubicBezTo>
                  <a:pt x="26" y="28"/>
                  <a:pt x="26" y="28"/>
                  <a:pt x="26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3" y="24"/>
                  <a:pt x="33" y="24"/>
                  <a:pt x="33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5"/>
                  <a:pt x="43" y="25"/>
                  <a:pt x="43" y="25"/>
                </a:cubicBezTo>
                <a:cubicBezTo>
                  <a:pt x="44" y="27"/>
                  <a:pt x="44" y="27"/>
                  <a:pt x="44" y="27"/>
                </a:cubicBezTo>
                <a:cubicBezTo>
                  <a:pt x="41" y="44"/>
                  <a:pt x="41" y="44"/>
                  <a:pt x="41" y="44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9" y="44"/>
                  <a:pt x="49" y="44"/>
                  <a:pt x="49" y="44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5"/>
                  <a:pt x="48" y="25"/>
                  <a:pt x="48" y="25"/>
                </a:cubicBezTo>
                <a:cubicBezTo>
                  <a:pt x="47" y="24"/>
                  <a:pt x="47" y="24"/>
                  <a:pt x="47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59" y="28"/>
                  <a:pt x="59" y="28"/>
                  <a:pt x="59" y="28"/>
                </a:cubicBezTo>
                <a:cubicBezTo>
                  <a:pt x="64" y="28"/>
                  <a:pt x="64" y="28"/>
                  <a:pt x="64" y="28"/>
                </a:cubicBezTo>
                <a:cubicBezTo>
                  <a:pt x="70" y="35"/>
                  <a:pt x="70" y="35"/>
                  <a:pt x="70" y="35"/>
                </a:cubicBezTo>
                <a:cubicBezTo>
                  <a:pt x="75" y="28"/>
                  <a:pt x="75" y="28"/>
                  <a:pt x="75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9" y="48"/>
                  <a:pt x="89" y="48"/>
                  <a:pt x="89" y="48"/>
                </a:cubicBezTo>
                <a:cubicBezTo>
                  <a:pt x="85" y="51"/>
                  <a:pt x="85" y="51"/>
                  <a:pt x="85" y="51"/>
                </a:cubicBezTo>
                <a:cubicBezTo>
                  <a:pt x="79" y="41"/>
                  <a:pt x="79" y="41"/>
                  <a:pt x="79" y="41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80" y="85"/>
                  <a:pt x="80" y="85"/>
                  <a:pt x="80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1" y="59"/>
                  <a:pt x="71" y="59"/>
                  <a:pt x="71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85"/>
                  <a:pt x="66" y="85"/>
                  <a:pt x="66" y="85"/>
                </a:cubicBezTo>
                <a:cubicBezTo>
                  <a:pt x="59" y="85"/>
                  <a:pt x="59" y="85"/>
                  <a:pt x="59" y="8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0" y="53"/>
                  <a:pt x="60" y="53"/>
                </a:cubicBezTo>
                <a:cubicBezTo>
                  <a:pt x="57" y="55"/>
                  <a:pt x="57" y="55"/>
                  <a:pt x="57" y="55"/>
                </a:cubicBezTo>
                <a:cubicBezTo>
                  <a:pt x="58" y="92"/>
                  <a:pt x="58" y="92"/>
                  <a:pt x="5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47" y="61"/>
                  <a:pt x="47" y="61"/>
                  <a:pt x="47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2" y="92"/>
                  <a:pt x="42" y="92"/>
                  <a:pt x="4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4" y="55"/>
                  <a:pt x="34" y="55"/>
                  <a:pt x="34" y="55"/>
                </a:cubicBezTo>
                <a:cubicBezTo>
                  <a:pt x="30" y="52"/>
                  <a:pt x="30" y="52"/>
                  <a:pt x="30" y="52"/>
                </a:cubicBezTo>
                <a:close/>
                <a:moveTo>
                  <a:pt x="21" y="10"/>
                </a:moveTo>
                <a:cubicBezTo>
                  <a:pt x="16" y="10"/>
                  <a:pt x="13" y="14"/>
                  <a:pt x="13" y="18"/>
                </a:cubicBezTo>
                <a:cubicBezTo>
                  <a:pt x="13" y="23"/>
                  <a:pt x="16" y="27"/>
                  <a:pt x="21" y="27"/>
                </a:cubicBezTo>
                <a:cubicBezTo>
                  <a:pt x="25" y="27"/>
                  <a:pt x="29" y="23"/>
                  <a:pt x="29" y="18"/>
                </a:cubicBezTo>
                <a:cubicBezTo>
                  <a:pt x="29" y="14"/>
                  <a:pt x="25" y="10"/>
                  <a:pt x="21" y="1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600">
              <a:solidFill>
                <a:schemeClr val="accent1"/>
              </a:solidFill>
            </a:endParaRPr>
          </a:p>
        </p:txBody>
      </p:sp>
      <p:sp>
        <p:nvSpPr>
          <p:cNvPr id="32" name="图标"/>
          <p:cNvSpPr>
            <a:spLocks noChangeAspect="1" noEditPoints="1"/>
          </p:cNvSpPr>
          <p:nvPr/>
        </p:nvSpPr>
        <p:spPr bwMode="auto">
          <a:xfrm>
            <a:off x="1799727" y="2838109"/>
            <a:ext cx="472065" cy="484126"/>
          </a:xfrm>
          <a:custGeom>
            <a:avLst/>
            <a:gdLst>
              <a:gd name="T0" fmla="*/ 161 w 195"/>
              <a:gd name="T1" fmla="*/ 101 h 200"/>
              <a:gd name="T2" fmla="*/ 152 w 195"/>
              <a:gd name="T3" fmla="*/ 99 h 200"/>
              <a:gd name="T4" fmla="*/ 159 w 195"/>
              <a:gd name="T5" fmla="*/ 87 h 200"/>
              <a:gd name="T6" fmla="*/ 161 w 195"/>
              <a:gd name="T7" fmla="*/ 87 h 200"/>
              <a:gd name="T8" fmla="*/ 184 w 195"/>
              <a:gd name="T9" fmla="*/ 46 h 200"/>
              <a:gd name="T10" fmla="*/ 164 w 195"/>
              <a:gd name="T11" fmla="*/ 23 h 200"/>
              <a:gd name="T12" fmla="*/ 164 w 195"/>
              <a:gd name="T13" fmla="*/ 9 h 200"/>
              <a:gd name="T14" fmla="*/ 195 w 195"/>
              <a:gd name="T15" fmla="*/ 46 h 200"/>
              <a:gd name="T16" fmla="*/ 161 w 195"/>
              <a:gd name="T17" fmla="*/ 101 h 200"/>
              <a:gd name="T18" fmla="*/ 98 w 195"/>
              <a:gd name="T19" fmla="*/ 130 h 200"/>
              <a:gd name="T20" fmla="*/ 36 w 195"/>
              <a:gd name="T21" fmla="*/ 40 h 200"/>
              <a:gd name="T22" fmla="*/ 36 w 195"/>
              <a:gd name="T23" fmla="*/ 0 h 200"/>
              <a:gd name="T24" fmla="*/ 160 w 195"/>
              <a:gd name="T25" fmla="*/ 0 h 200"/>
              <a:gd name="T26" fmla="*/ 160 w 195"/>
              <a:gd name="T27" fmla="*/ 40 h 200"/>
              <a:gd name="T28" fmla="*/ 98 w 195"/>
              <a:gd name="T29" fmla="*/ 130 h 200"/>
              <a:gd name="T30" fmla="*/ 67 w 195"/>
              <a:gd name="T31" fmla="*/ 12 h 200"/>
              <a:gd name="T32" fmla="*/ 52 w 195"/>
              <a:gd name="T33" fmla="*/ 12 h 200"/>
              <a:gd name="T34" fmla="*/ 99 w 195"/>
              <a:gd name="T35" fmla="*/ 119 h 200"/>
              <a:gd name="T36" fmla="*/ 67 w 195"/>
              <a:gd name="T37" fmla="*/ 12 h 200"/>
              <a:gd name="T38" fmla="*/ 34 w 195"/>
              <a:gd name="T39" fmla="*/ 87 h 200"/>
              <a:gd name="T40" fmla="*/ 36 w 195"/>
              <a:gd name="T41" fmla="*/ 87 h 200"/>
              <a:gd name="T42" fmla="*/ 43 w 195"/>
              <a:gd name="T43" fmla="*/ 99 h 200"/>
              <a:gd name="T44" fmla="*/ 34 w 195"/>
              <a:gd name="T45" fmla="*/ 101 h 200"/>
              <a:gd name="T46" fmla="*/ 0 w 195"/>
              <a:gd name="T47" fmla="*/ 46 h 200"/>
              <a:gd name="T48" fmla="*/ 31 w 195"/>
              <a:gd name="T49" fmla="*/ 9 h 200"/>
              <a:gd name="T50" fmla="*/ 31 w 195"/>
              <a:gd name="T51" fmla="*/ 23 h 200"/>
              <a:gd name="T52" fmla="*/ 11 w 195"/>
              <a:gd name="T53" fmla="*/ 46 h 200"/>
              <a:gd name="T54" fmla="*/ 34 w 195"/>
              <a:gd name="T55" fmla="*/ 87 h 200"/>
              <a:gd name="T56" fmla="*/ 87 w 195"/>
              <a:gd name="T57" fmla="*/ 147 h 200"/>
              <a:gd name="T58" fmla="*/ 97 w 195"/>
              <a:gd name="T59" fmla="*/ 136 h 200"/>
              <a:gd name="T60" fmla="*/ 108 w 195"/>
              <a:gd name="T61" fmla="*/ 147 h 200"/>
              <a:gd name="T62" fmla="*/ 97 w 195"/>
              <a:gd name="T63" fmla="*/ 157 h 200"/>
              <a:gd name="T64" fmla="*/ 87 w 195"/>
              <a:gd name="T65" fmla="*/ 147 h 200"/>
              <a:gd name="T66" fmla="*/ 128 w 195"/>
              <a:gd name="T67" fmla="*/ 170 h 200"/>
              <a:gd name="T68" fmla="*/ 118 w 195"/>
              <a:gd name="T69" fmla="*/ 180 h 200"/>
              <a:gd name="T70" fmla="*/ 78 w 195"/>
              <a:gd name="T71" fmla="*/ 180 h 200"/>
              <a:gd name="T72" fmla="*/ 68 w 195"/>
              <a:gd name="T73" fmla="*/ 170 h 200"/>
              <a:gd name="T74" fmla="*/ 78 w 195"/>
              <a:gd name="T75" fmla="*/ 160 h 200"/>
              <a:gd name="T76" fmla="*/ 118 w 195"/>
              <a:gd name="T77" fmla="*/ 160 h 200"/>
              <a:gd name="T78" fmla="*/ 128 w 195"/>
              <a:gd name="T79" fmla="*/ 170 h 200"/>
              <a:gd name="T80" fmla="*/ 58 w 195"/>
              <a:gd name="T81" fmla="*/ 184 h 200"/>
              <a:gd name="T82" fmla="*/ 134 w 195"/>
              <a:gd name="T83" fmla="*/ 184 h 200"/>
              <a:gd name="T84" fmla="*/ 144 w 195"/>
              <a:gd name="T85" fmla="*/ 200 h 200"/>
              <a:gd name="T86" fmla="*/ 48 w 195"/>
              <a:gd name="T87" fmla="*/ 200 h 200"/>
              <a:gd name="T88" fmla="*/ 58 w 195"/>
              <a:gd name="T89" fmla="*/ 18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5" h="200">
                <a:moveTo>
                  <a:pt x="161" y="101"/>
                </a:moveTo>
                <a:cubicBezTo>
                  <a:pt x="158" y="101"/>
                  <a:pt x="155" y="100"/>
                  <a:pt x="152" y="99"/>
                </a:cubicBezTo>
                <a:cubicBezTo>
                  <a:pt x="155" y="96"/>
                  <a:pt x="157" y="92"/>
                  <a:pt x="159" y="87"/>
                </a:cubicBezTo>
                <a:cubicBezTo>
                  <a:pt x="159" y="87"/>
                  <a:pt x="160" y="87"/>
                  <a:pt x="161" y="87"/>
                </a:cubicBezTo>
                <a:cubicBezTo>
                  <a:pt x="176" y="87"/>
                  <a:pt x="184" y="64"/>
                  <a:pt x="184" y="46"/>
                </a:cubicBezTo>
                <a:cubicBezTo>
                  <a:pt x="184" y="31"/>
                  <a:pt x="175" y="23"/>
                  <a:pt x="164" y="23"/>
                </a:cubicBezTo>
                <a:cubicBezTo>
                  <a:pt x="164" y="18"/>
                  <a:pt x="164" y="13"/>
                  <a:pt x="164" y="9"/>
                </a:cubicBezTo>
                <a:cubicBezTo>
                  <a:pt x="181" y="9"/>
                  <a:pt x="195" y="23"/>
                  <a:pt x="195" y="46"/>
                </a:cubicBezTo>
                <a:cubicBezTo>
                  <a:pt x="195" y="71"/>
                  <a:pt x="182" y="101"/>
                  <a:pt x="161" y="101"/>
                </a:cubicBezTo>
                <a:close/>
                <a:moveTo>
                  <a:pt x="98" y="130"/>
                </a:moveTo>
                <a:cubicBezTo>
                  <a:pt x="65" y="130"/>
                  <a:pt x="36" y="90"/>
                  <a:pt x="36" y="40"/>
                </a:cubicBezTo>
                <a:cubicBezTo>
                  <a:pt x="36" y="37"/>
                  <a:pt x="36" y="3"/>
                  <a:pt x="36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160" y="3"/>
                  <a:pt x="160" y="37"/>
                  <a:pt x="160" y="40"/>
                </a:cubicBezTo>
                <a:cubicBezTo>
                  <a:pt x="160" y="90"/>
                  <a:pt x="131" y="130"/>
                  <a:pt x="98" y="130"/>
                </a:cubicBezTo>
                <a:close/>
                <a:moveTo>
                  <a:pt x="67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0" y="116"/>
                  <a:pt x="99" y="119"/>
                </a:cubicBezTo>
                <a:cubicBezTo>
                  <a:pt x="62" y="92"/>
                  <a:pt x="67" y="12"/>
                  <a:pt x="67" y="12"/>
                </a:cubicBezTo>
                <a:close/>
                <a:moveTo>
                  <a:pt x="34" y="87"/>
                </a:moveTo>
                <a:cubicBezTo>
                  <a:pt x="35" y="87"/>
                  <a:pt x="36" y="87"/>
                  <a:pt x="36" y="87"/>
                </a:cubicBezTo>
                <a:cubicBezTo>
                  <a:pt x="38" y="92"/>
                  <a:pt x="40" y="96"/>
                  <a:pt x="43" y="99"/>
                </a:cubicBezTo>
                <a:cubicBezTo>
                  <a:pt x="40" y="100"/>
                  <a:pt x="37" y="101"/>
                  <a:pt x="34" y="101"/>
                </a:cubicBezTo>
                <a:cubicBezTo>
                  <a:pt x="13" y="101"/>
                  <a:pt x="0" y="71"/>
                  <a:pt x="0" y="46"/>
                </a:cubicBezTo>
                <a:cubicBezTo>
                  <a:pt x="0" y="23"/>
                  <a:pt x="14" y="9"/>
                  <a:pt x="31" y="9"/>
                </a:cubicBezTo>
                <a:cubicBezTo>
                  <a:pt x="31" y="13"/>
                  <a:pt x="31" y="18"/>
                  <a:pt x="31" y="23"/>
                </a:cubicBezTo>
                <a:cubicBezTo>
                  <a:pt x="20" y="23"/>
                  <a:pt x="11" y="31"/>
                  <a:pt x="11" y="46"/>
                </a:cubicBezTo>
                <a:cubicBezTo>
                  <a:pt x="11" y="64"/>
                  <a:pt x="19" y="87"/>
                  <a:pt x="34" y="87"/>
                </a:cubicBezTo>
                <a:close/>
                <a:moveTo>
                  <a:pt x="87" y="147"/>
                </a:moveTo>
                <a:cubicBezTo>
                  <a:pt x="87" y="141"/>
                  <a:pt x="91" y="136"/>
                  <a:pt x="97" y="136"/>
                </a:cubicBezTo>
                <a:cubicBezTo>
                  <a:pt x="103" y="136"/>
                  <a:pt x="108" y="141"/>
                  <a:pt x="108" y="147"/>
                </a:cubicBezTo>
                <a:cubicBezTo>
                  <a:pt x="108" y="153"/>
                  <a:pt x="103" y="157"/>
                  <a:pt x="97" y="157"/>
                </a:cubicBezTo>
                <a:cubicBezTo>
                  <a:pt x="91" y="157"/>
                  <a:pt x="87" y="153"/>
                  <a:pt x="87" y="147"/>
                </a:cubicBezTo>
                <a:close/>
                <a:moveTo>
                  <a:pt x="128" y="170"/>
                </a:moveTo>
                <a:cubicBezTo>
                  <a:pt x="128" y="176"/>
                  <a:pt x="123" y="180"/>
                  <a:pt x="118" y="180"/>
                </a:cubicBezTo>
                <a:cubicBezTo>
                  <a:pt x="78" y="180"/>
                  <a:pt x="78" y="180"/>
                  <a:pt x="78" y="180"/>
                </a:cubicBezTo>
                <a:cubicBezTo>
                  <a:pt x="72" y="180"/>
                  <a:pt x="68" y="176"/>
                  <a:pt x="68" y="170"/>
                </a:cubicBezTo>
                <a:cubicBezTo>
                  <a:pt x="68" y="165"/>
                  <a:pt x="72" y="160"/>
                  <a:pt x="78" y="160"/>
                </a:cubicBezTo>
                <a:cubicBezTo>
                  <a:pt x="118" y="160"/>
                  <a:pt x="118" y="160"/>
                  <a:pt x="118" y="160"/>
                </a:cubicBezTo>
                <a:cubicBezTo>
                  <a:pt x="123" y="160"/>
                  <a:pt x="128" y="165"/>
                  <a:pt x="128" y="170"/>
                </a:cubicBezTo>
                <a:close/>
                <a:moveTo>
                  <a:pt x="58" y="184"/>
                </a:moveTo>
                <a:cubicBezTo>
                  <a:pt x="134" y="184"/>
                  <a:pt x="134" y="184"/>
                  <a:pt x="134" y="184"/>
                </a:cubicBezTo>
                <a:cubicBezTo>
                  <a:pt x="143" y="184"/>
                  <a:pt x="144" y="195"/>
                  <a:pt x="144" y="200"/>
                </a:cubicBezTo>
                <a:cubicBezTo>
                  <a:pt x="102" y="200"/>
                  <a:pt x="88" y="200"/>
                  <a:pt x="48" y="200"/>
                </a:cubicBezTo>
                <a:cubicBezTo>
                  <a:pt x="48" y="195"/>
                  <a:pt x="48" y="184"/>
                  <a:pt x="58" y="18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600">
              <a:solidFill>
                <a:schemeClr val="accent1"/>
              </a:solidFill>
            </a:endParaRPr>
          </a:p>
        </p:txBody>
      </p:sp>
      <p:sp>
        <p:nvSpPr>
          <p:cNvPr id="33" name="图标"/>
          <p:cNvSpPr>
            <a:spLocks noEditPoints="1"/>
          </p:cNvSpPr>
          <p:nvPr/>
        </p:nvSpPr>
        <p:spPr bwMode="auto">
          <a:xfrm>
            <a:off x="3862733" y="2798062"/>
            <a:ext cx="402240" cy="402240"/>
          </a:xfrm>
          <a:custGeom>
            <a:avLst/>
            <a:gdLst>
              <a:gd name="T0" fmla="*/ 391 w 782"/>
              <a:gd name="T1" fmla="*/ 281 h 782"/>
              <a:gd name="T2" fmla="*/ 281 w 782"/>
              <a:gd name="T3" fmla="*/ 391 h 782"/>
              <a:gd name="T4" fmla="*/ 391 w 782"/>
              <a:gd name="T5" fmla="*/ 501 h 782"/>
              <a:gd name="T6" fmla="*/ 501 w 782"/>
              <a:gd name="T7" fmla="*/ 391 h 782"/>
              <a:gd name="T8" fmla="*/ 391 w 782"/>
              <a:gd name="T9" fmla="*/ 281 h 782"/>
              <a:gd name="T10" fmla="*/ 682 w 782"/>
              <a:gd name="T11" fmla="*/ 100 h 782"/>
              <a:gd name="T12" fmla="*/ 679 w 782"/>
              <a:gd name="T13" fmla="*/ 0 h 782"/>
              <a:gd name="T14" fmla="*/ 575 w 782"/>
              <a:gd name="T15" fmla="*/ 104 h 782"/>
              <a:gd name="T16" fmla="*/ 575 w 782"/>
              <a:gd name="T17" fmla="*/ 173 h 782"/>
              <a:gd name="T18" fmla="*/ 368 w 782"/>
              <a:gd name="T19" fmla="*/ 380 h 782"/>
              <a:gd name="T20" fmla="*/ 402 w 782"/>
              <a:gd name="T21" fmla="*/ 415 h 782"/>
              <a:gd name="T22" fmla="*/ 610 w 782"/>
              <a:gd name="T23" fmla="*/ 208 h 782"/>
              <a:gd name="T24" fmla="*/ 679 w 782"/>
              <a:gd name="T25" fmla="*/ 208 h 782"/>
              <a:gd name="T26" fmla="*/ 782 w 782"/>
              <a:gd name="T27" fmla="*/ 104 h 782"/>
              <a:gd name="T28" fmla="*/ 682 w 782"/>
              <a:gd name="T29" fmla="*/ 100 h 782"/>
              <a:gd name="T30" fmla="*/ 679 w 782"/>
              <a:gd name="T31" fmla="*/ 256 h 782"/>
              <a:gd name="T32" fmla="*/ 709 w 782"/>
              <a:gd name="T33" fmla="*/ 391 h 782"/>
              <a:gd name="T34" fmla="*/ 391 w 782"/>
              <a:gd name="T35" fmla="*/ 709 h 782"/>
              <a:gd name="T36" fmla="*/ 74 w 782"/>
              <a:gd name="T37" fmla="*/ 391 h 782"/>
              <a:gd name="T38" fmla="*/ 391 w 782"/>
              <a:gd name="T39" fmla="*/ 74 h 782"/>
              <a:gd name="T40" fmla="*/ 526 w 782"/>
              <a:gd name="T41" fmla="*/ 104 h 782"/>
              <a:gd name="T42" fmla="*/ 540 w 782"/>
              <a:gd name="T43" fmla="*/ 69 h 782"/>
              <a:gd name="T44" fmla="*/ 567 w 782"/>
              <a:gd name="T45" fmla="*/ 42 h 782"/>
              <a:gd name="T46" fmla="*/ 391 w 782"/>
              <a:gd name="T47" fmla="*/ 0 h 782"/>
              <a:gd name="T48" fmla="*/ 0 w 782"/>
              <a:gd name="T49" fmla="*/ 391 h 782"/>
              <a:gd name="T50" fmla="*/ 391 w 782"/>
              <a:gd name="T51" fmla="*/ 782 h 782"/>
              <a:gd name="T52" fmla="*/ 782 w 782"/>
              <a:gd name="T53" fmla="*/ 391 h 782"/>
              <a:gd name="T54" fmla="*/ 740 w 782"/>
              <a:gd name="T55" fmla="*/ 215 h 782"/>
              <a:gd name="T56" fmla="*/ 713 w 782"/>
              <a:gd name="T57" fmla="*/ 242 h 782"/>
              <a:gd name="T58" fmla="*/ 679 w 782"/>
              <a:gd name="T59" fmla="*/ 256 h 782"/>
              <a:gd name="T60" fmla="*/ 569 w 782"/>
              <a:gd name="T61" fmla="*/ 391 h 782"/>
              <a:gd name="T62" fmla="*/ 391 w 782"/>
              <a:gd name="T63" fmla="*/ 568 h 782"/>
              <a:gd name="T64" fmla="*/ 214 w 782"/>
              <a:gd name="T65" fmla="*/ 391 h 782"/>
              <a:gd name="T66" fmla="*/ 391 w 782"/>
              <a:gd name="T67" fmla="*/ 214 h 782"/>
              <a:gd name="T68" fmla="*/ 454 w 782"/>
              <a:gd name="T69" fmla="*/ 225 h 782"/>
              <a:gd name="T70" fmla="*/ 504 w 782"/>
              <a:gd name="T71" fmla="*/ 175 h 782"/>
              <a:gd name="T72" fmla="*/ 391 w 782"/>
              <a:gd name="T73" fmla="*/ 147 h 782"/>
              <a:gd name="T74" fmla="*/ 147 w 782"/>
              <a:gd name="T75" fmla="*/ 391 h 782"/>
              <a:gd name="T76" fmla="*/ 391 w 782"/>
              <a:gd name="T77" fmla="*/ 636 h 782"/>
              <a:gd name="T78" fmla="*/ 636 w 782"/>
              <a:gd name="T79" fmla="*/ 391 h 782"/>
              <a:gd name="T80" fmla="*/ 608 w 782"/>
              <a:gd name="T81" fmla="*/ 278 h 782"/>
              <a:gd name="T82" fmla="*/ 557 w 782"/>
              <a:gd name="T83" fmla="*/ 329 h 782"/>
              <a:gd name="T84" fmla="*/ 569 w 782"/>
              <a:gd name="T85" fmla="*/ 391 h 7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82" h="782">
                <a:moveTo>
                  <a:pt x="391" y="281"/>
                </a:moveTo>
                <a:cubicBezTo>
                  <a:pt x="331" y="281"/>
                  <a:pt x="281" y="330"/>
                  <a:pt x="281" y="391"/>
                </a:cubicBezTo>
                <a:cubicBezTo>
                  <a:pt x="281" y="452"/>
                  <a:pt x="331" y="501"/>
                  <a:pt x="391" y="501"/>
                </a:cubicBezTo>
                <a:cubicBezTo>
                  <a:pt x="452" y="501"/>
                  <a:pt x="501" y="452"/>
                  <a:pt x="501" y="391"/>
                </a:cubicBezTo>
                <a:cubicBezTo>
                  <a:pt x="501" y="330"/>
                  <a:pt x="452" y="281"/>
                  <a:pt x="391" y="281"/>
                </a:cubicBezTo>
                <a:close/>
                <a:moveTo>
                  <a:pt x="682" y="100"/>
                </a:moveTo>
                <a:lnTo>
                  <a:pt x="679" y="0"/>
                </a:lnTo>
                <a:lnTo>
                  <a:pt x="575" y="104"/>
                </a:lnTo>
                <a:lnTo>
                  <a:pt x="575" y="173"/>
                </a:lnTo>
                <a:lnTo>
                  <a:pt x="368" y="380"/>
                </a:lnTo>
                <a:lnTo>
                  <a:pt x="402" y="415"/>
                </a:lnTo>
                <a:lnTo>
                  <a:pt x="610" y="208"/>
                </a:lnTo>
                <a:lnTo>
                  <a:pt x="679" y="208"/>
                </a:lnTo>
                <a:lnTo>
                  <a:pt x="782" y="104"/>
                </a:lnTo>
                <a:lnTo>
                  <a:pt x="682" y="100"/>
                </a:lnTo>
                <a:close/>
                <a:moveTo>
                  <a:pt x="679" y="256"/>
                </a:moveTo>
                <a:cubicBezTo>
                  <a:pt x="698" y="297"/>
                  <a:pt x="709" y="343"/>
                  <a:pt x="709" y="391"/>
                </a:cubicBezTo>
                <a:cubicBezTo>
                  <a:pt x="709" y="566"/>
                  <a:pt x="567" y="709"/>
                  <a:pt x="391" y="709"/>
                </a:cubicBezTo>
                <a:cubicBezTo>
                  <a:pt x="216" y="709"/>
                  <a:pt x="74" y="566"/>
                  <a:pt x="74" y="391"/>
                </a:cubicBezTo>
                <a:cubicBezTo>
                  <a:pt x="74" y="216"/>
                  <a:pt x="216" y="74"/>
                  <a:pt x="391" y="74"/>
                </a:cubicBezTo>
                <a:cubicBezTo>
                  <a:pt x="440" y="74"/>
                  <a:pt x="485" y="84"/>
                  <a:pt x="526" y="104"/>
                </a:cubicBezTo>
                <a:cubicBezTo>
                  <a:pt x="526" y="91"/>
                  <a:pt x="531" y="78"/>
                  <a:pt x="540" y="69"/>
                </a:cubicBezTo>
                <a:lnTo>
                  <a:pt x="567" y="42"/>
                </a:lnTo>
                <a:cubicBezTo>
                  <a:pt x="515" y="15"/>
                  <a:pt x="455" y="0"/>
                  <a:pt x="391" y="0"/>
                </a:cubicBezTo>
                <a:cubicBezTo>
                  <a:pt x="175" y="0"/>
                  <a:pt x="0" y="175"/>
                  <a:pt x="0" y="391"/>
                </a:cubicBezTo>
                <a:cubicBezTo>
                  <a:pt x="0" y="607"/>
                  <a:pt x="175" y="782"/>
                  <a:pt x="391" y="782"/>
                </a:cubicBezTo>
                <a:cubicBezTo>
                  <a:pt x="607" y="782"/>
                  <a:pt x="782" y="607"/>
                  <a:pt x="782" y="391"/>
                </a:cubicBezTo>
                <a:cubicBezTo>
                  <a:pt x="782" y="328"/>
                  <a:pt x="767" y="268"/>
                  <a:pt x="740" y="215"/>
                </a:cubicBezTo>
                <a:lnTo>
                  <a:pt x="713" y="242"/>
                </a:lnTo>
                <a:cubicBezTo>
                  <a:pt x="704" y="251"/>
                  <a:pt x="692" y="256"/>
                  <a:pt x="679" y="256"/>
                </a:cubicBezTo>
                <a:close/>
                <a:moveTo>
                  <a:pt x="569" y="391"/>
                </a:moveTo>
                <a:cubicBezTo>
                  <a:pt x="569" y="489"/>
                  <a:pt x="489" y="568"/>
                  <a:pt x="391" y="568"/>
                </a:cubicBezTo>
                <a:cubicBezTo>
                  <a:pt x="294" y="568"/>
                  <a:pt x="214" y="489"/>
                  <a:pt x="214" y="391"/>
                </a:cubicBezTo>
                <a:cubicBezTo>
                  <a:pt x="214" y="294"/>
                  <a:pt x="294" y="214"/>
                  <a:pt x="391" y="214"/>
                </a:cubicBezTo>
                <a:cubicBezTo>
                  <a:pt x="413" y="214"/>
                  <a:pt x="434" y="218"/>
                  <a:pt x="454" y="225"/>
                </a:cubicBezTo>
                <a:lnTo>
                  <a:pt x="504" y="175"/>
                </a:lnTo>
                <a:cubicBezTo>
                  <a:pt x="471" y="157"/>
                  <a:pt x="432" y="147"/>
                  <a:pt x="391" y="147"/>
                </a:cubicBezTo>
                <a:cubicBezTo>
                  <a:pt x="256" y="147"/>
                  <a:pt x="147" y="256"/>
                  <a:pt x="147" y="391"/>
                </a:cubicBezTo>
                <a:cubicBezTo>
                  <a:pt x="147" y="526"/>
                  <a:pt x="256" y="636"/>
                  <a:pt x="391" y="636"/>
                </a:cubicBezTo>
                <a:cubicBezTo>
                  <a:pt x="526" y="636"/>
                  <a:pt x="636" y="526"/>
                  <a:pt x="636" y="391"/>
                </a:cubicBezTo>
                <a:cubicBezTo>
                  <a:pt x="636" y="350"/>
                  <a:pt x="626" y="312"/>
                  <a:pt x="608" y="278"/>
                </a:cubicBezTo>
                <a:lnTo>
                  <a:pt x="557" y="329"/>
                </a:lnTo>
                <a:cubicBezTo>
                  <a:pt x="565" y="348"/>
                  <a:pt x="569" y="369"/>
                  <a:pt x="569" y="39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6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4" name="图标"/>
          <p:cNvSpPr>
            <a:spLocks noChangeAspect="1" noEditPoints="1"/>
          </p:cNvSpPr>
          <p:nvPr/>
        </p:nvSpPr>
        <p:spPr bwMode="auto">
          <a:xfrm>
            <a:off x="9974971" y="2837789"/>
            <a:ext cx="432000" cy="425719"/>
          </a:xfrm>
          <a:custGeom>
            <a:avLst/>
            <a:gdLst>
              <a:gd name="T0" fmla="*/ 170 w 648"/>
              <a:gd name="T1" fmla="*/ 280 h 639"/>
              <a:gd name="T2" fmla="*/ 226 w 648"/>
              <a:gd name="T3" fmla="*/ 183 h 639"/>
              <a:gd name="T4" fmla="*/ 240 w 648"/>
              <a:gd name="T5" fmla="*/ 167 h 639"/>
              <a:gd name="T6" fmla="*/ 366 w 648"/>
              <a:gd name="T7" fmla="*/ 177 h 639"/>
              <a:gd name="T8" fmla="*/ 359 w 648"/>
              <a:gd name="T9" fmla="*/ 162 h 639"/>
              <a:gd name="T10" fmla="*/ 388 w 648"/>
              <a:gd name="T11" fmla="*/ 153 h 639"/>
              <a:gd name="T12" fmla="*/ 408 w 648"/>
              <a:gd name="T13" fmla="*/ 154 h 639"/>
              <a:gd name="T14" fmla="*/ 402 w 648"/>
              <a:gd name="T15" fmla="*/ 183 h 639"/>
              <a:gd name="T16" fmla="*/ 391 w 648"/>
              <a:gd name="T17" fmla="*/ 199 h 639"/>
              <a:gd name="T18" fmla="*/ 319 w 648"/>
              <a:gd name="T19" fmla="*/ 265 h 639"/>
              <a:gd name="T20" fmla="*/ 318 w 648"/>
              <a:gd name="T21" fmla="*/ 266 h 639"/>
              <a:gd name="T22" fmla="*/ 616 w 648"/>
              <a:gd name="T23" fmla="*/ 615 h 639"/>
              <a:gd name="T24" fmla="*/ 497 w 648"/>
              <a:gd name="T25" fmla="*/ 615 h 639"/>
              <a:gd name="T26" fmla="*/ 272 w 648"/>
              <a:gd name="T27" fmla="*/ 546 h 639"/>
              <a:gd name="T28" fmla="*/ 272 w 648"/>
              <a:gd name="T29" fmla="*/ 0 h 639"/>
              <a:gd name="T30" fmla="*/ 515 w 648"/>
              <a:gd name="T31" fmla="*/ 397 h 639"/>
              <a:gd name="T32" fmla="*/ 616 w 648"/>
              <a:gd name="T33" fmla="*/ 615 h 639"/>
              <a:gd name="T34" fmla="*/ 272 w 648"/>
              <a:gd name="T35" fmla="*/ 511 h 639"/>
              <a:gd name="T36" fmla="*/ 272 w 648"/>
              <a:gd name="T37" fmla="*/ 35 h 639"/>
              <a:gd name="T38" fmla="*/ 272 w 648"/>
              <a:gd name="T39" fmla="*/ 511 h 639"/>
              <a:gd name="T40" fmla="*/ 445 w 648"/>
              <a:gd name="T41" fmla="*/ 391 h 639"/>
              <a:gd name="T42" fmla="*/ 409 w 648"/>
              <a:gd name="T43" fmla="*/ 401 h 639"/>
              <a:gd name="T44" fmla="*/ 338 w 648"/>
              <a:gd name="T45" fmla="*/ 401 h 639"/>
              <a:gd name="T46" fmla="*/ 266 w 648"/>
              <a:gd name="T47" fmla="*/ 401 h 639"/>
              <a:gd name="T48" fmla="*/ 194 w 648"/>
              <a:gd name="T49" fmla="*/ 401 h 639"/>
              <a:gd name="T50" fmla="*/ 111 w 648"/>
              <a:gd name="T51" fmla="*/ 401 h 639"/>
              <a:gd name="T52" fmla="*/ 100 w 648"/>
              <a:gd name="T53" fmla="*/ 391 h 639"/>
              <a:gd name="T54" fmla="*/ 111 w 648"/>
              <a:gd name="T55" fmla="*/ 145 h 639"/>
              <a:gd name="T56" fmla="*/ 122 w 648"/>
              <a:gd name="T57" fmla="*/ 380 h 639"/>
              <a:gd name="T58" fmla="*/ 152 w 648"/>
              <a:gd name="T59" fmla="*/ 331 h 639"/>
              <a:gd name="T60" fmla="*/ 183 w 648"/>
              <a:gd name="T61" fmla="*/ 320 h 639"/>
              <a:gd name="T62" fmla="*/ 194 w 648"/>
              <a:gd name="T63" fmla="*/ 380 h 639"/>
              <a:gd name="T64" fmla="*/ 224 w 648"/>
              <a:gd name="T65" fmla="*/ 256 h 639"/>
              <a:gd name="T66" fmla="*/ 255 w 648"/>
              <a:gd name="T67" fmla="*/ 245 h 639"/>
              <a:gd name="T68" fmla="*/ 266 w 648"/>
              <a:gd name="T69" fmla="*/ 380 h 639"/>
              <a:gd name="T70" fmla="*/ 296 w 648"/>
              <a:gd name="T71" fmla="*/ 292 h 639"/>
              <a:gd name="T72" fmla="*/ 327 w 648"/>
              <a:gd name="T73" fmla="*/ 282 h 639"/>
              <a:gd name="T74" fmla="*/ 338 w 648"/>
              <a:gd name="T75" fmla="*/ 380 h 639"/>
              <a:gd name="T76" fmla="*/ 368 w 648"/>
              <a:gd name="T77" fmla="*/ 231 h 639"/>
              <a:gd name="T78" fmla="*/ 399 w 648"/>
              <a:gd name="T79" fmla="*/ 220 h 639"/>
              <a:gd name="T80" fmla="*/ 409 w 648"/>
              <a:gd name="T81" fmla="*/ 380 h 6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48" h="639">
                <a:moveTo>
                  <a:pt x="242" y="199"/>
                </a:moveTo>
                <a:lnTo>
                  <a:pt x="170" y="280"/>
                </a:lnTo>
                <a:lnTo>
                  <a:pt x="153" y="266"/>
                </a:lnTo>
                <a:lnTo>
                  <a:pt x="226" y="183"/>
                </a:lnTo>
                <a:lnTo>
                  <a:pt x="226" y="183"/>
                </a:lnTo>
                <a:lnTo>
                  <a:pt x="240" y="167"/>
                </a:lnTo>
                <a:lnTo>
                  <a:pt x="316" y="234"/>
                </a:lnTo>
                <a:lnTo>
                  <a:pt x="366" y="177"/>
                </a:lnTo>
                <a:lnTo>
                  <a:pt x="357" y="169"/>
                </a:lnTo>
                <a:cubicBezTo>
                  <a:pt x="354" y="167"/>
                  <a:pt x="355" y="163"/>
                  <a:pt x="359" y="162"/>
                </a:cubicBezTo>
                <a:lnTo>
                  <a:pt x="373" y="158"/>
                </a:lnTo>
                <a:cubicBezTo>
                  <a:pt x="377" y="156"/>
                  <a:pt x="384" y="154"/>
                  <a:pt x="388" y="153"/>
                </a:cubicBezTo>
                <a:lnTo>
                  <a:pt x="402" y="149"/>
                </a:lnTo>
                <a:cubicBezTo>
                  <a:pt x="406" y="147"/>
                  <a:pt x="409" y="150"/>
                  <a:pt x="408" y="154"/>
                </a:cubicBezTo>
                <a:lnTo>
                  <a:pt x="405" y="167"/>
                </a:lnTo>
                <a:cubicBezTo>
                  <a:pt x="404" y="172"/>
                  <a:pt x="402" y="179"/>
                  <a:pt x="402" y="183"/>
                </a:cubicBezTo>
                <a:lnTo>
                  <a:pt x="399" y="196"/>
                </a:lnTo>
                <a:cubicBezTo>
                  <a:pt x="398" y="200"/>
                  <a:pt x="395" y="202"/>
                  <a:pt x="391" y="199"/>
                </a:cubicBezTo>
                <a:lnTo>
                  <a:pt x="383" y="192"/>
                </a:lnTo>
                <a:lnTo>
                  <a:pt x="319" y="265"/>
                </a:lnTo>
                <a:lnTo>
                  <a:pt x="319" y="265"/>
                </a:lnTo>
                <a:lnTo>
                  <a:pt x="318" y="266"/>
                </a:lnTo>
                <a:lnTo>
                  <a:pt x="242" y="199"/>
                </a:lnTo>
                <a:close/>
                <a:moveTo>
                  <a:pt x="616" y="615"/>
                </a:moveTo>
                <a:cubicBezTo>
                  <a:pt x="599" y="631"/>
                  <a:pt x="578" y="639"/>
                  <a:pt x="556" y="639"/>
                </a:cubicBezTo>
                <a:cubicBezTo>
                  <a:pt x="535" y="639"/>
                  <a:pt x="513" y="631"/>
                  <a:pt x="497" y="615"/>
                </a:cubicBezTo>
                <a:lnTo>
                  <a:pt x="396" y="516"/>
                </a:lnTo>
                <a:cubicBezTo>
                  <a:pt x="359" y="535"/>
                  <a:pt x="317" y="546"/>
                  <a:pt x="272" y="546"/>
                </a:cubicBezTo>
                <a:cubicBezTo>
                  <a:pt x="122" y="546"/>
                  <a:pt x="0" y="424"/>
                  <a:pt x="0" y="273"/>
                </a:cubicBezTo>
                <a:cubicBezTo>
                  <a:pt x="0" y="123"/>
                  <a:pt x="122" y="0"/>
                  <a:pt x="272" y="0"/>
                </a:cubicBezTo>
                <a:cubicBezTo>
                  <a:pt x="423" y="0"/>
                  <a:pt x="545" y="123"/>
                  <a:pt x="545" y="273"/>
                </a:cubicBezTo>
                <a:cubicBezTo>
                  <a:pt x="545" y="318"/>
                  <a:pt x="534" y="360"/>
                  <a:pt x="515" y="397"/>
                </a:cubicBezTo>
                <a:lnTo>
                  <a:pt x="616" y="496"/>
                </a:lnTo>
                <a:cubicBezTo>
                  <a:pt x="648" y="529"/>
                  <a:pt x="648" y="582"/>
                  <a:pt x="616" y="615"/>
                </a:cubicBezTo>
                <a:close/>
                <a:moveTo>
                  <a:pt x="272" y="511"/>
                </a:moveTo>
                <a:lnTo>
                  <a:pt x="272" y="511"/>
                </a:lnTo>
                <a:cubicBezTo>
                  <a:pt x="404" y="511"/>
                  <a:pt x="510" y="405"/>
                  <a:pt x="510" y="273"/>
                </a:cubicBezTo>
                <a:cubicBezTo>
                  <a:pt x="510" y="142"/>
                  <a:pt x="404" y="35"/>
                  <a:pt x="272" y="35"/>
                </a:cubicBezTo>
                <a:cubicBezTo>
                  <a:pt x="141" y="35"/>
                  <a:pt x="35" y="142"/>
                  <a:pt x="35" y="273"/>
                </a:cubicBezTo>
                <a:cubicBezTo>
                  <a:pt x="35" y="405"/>
                  <a:pt x="141" y="511"/>
                  <a:pt x="272" y="511"/>
                </a:cubicBezTo>
                <a:close/>
                <a:moveTo>
                  <a:pt x="434" y="380"/>
                </a:moveTo>
                <a:cubicBezTo>
                  <a:pt x="440" y="380"/>
                  <a:pt x="445" y="385"/>
                  <a:pt x="445" y="391"/>
                </a:cubicBezTo>
                <a:cubicBezTo>
                  <a:pt x="445" y="397"/>
                  <a:pt x="440" y="401"/>
                  <a:pt x="434" y="401"/>
                </a:cubicBezTo>
                <a:lnTo>
                  <a:pt x="409" y="401"/>
                </a:lnTo>
                <a:lnTo>
                  <a:pt x="368" y="401"/>
                </a:lnTo>
                <a:lnTo>
                  <a:pt x="338" y="401"/>
                </a:lnTo>
                <a:lnTo>
                  <a:pt x="296" y="401"/>
                </a:lnTo>
                <a:lnTo>
                  <a:pt x="266" y="401"/>
                </a:lnTo>
                <a:lnTo>
                  <a:pt x="224" y="401"/>
                </a:lnTo>
                <a:lnTo>
                  <a:pt x="194" y="401"/>
                </a:lnTo>
                <a:lnTo>
                  <a:pt x="152" y="401"/>
                </a:lnTo>
                <a:lnTo>
                  <a:pt x="111" y="401"/>
                </a:lnTo>
                <a:lnTo>
                  <a:pt x="111" y="401"/>
                </a:lnTo>
                <a:cubicBezTo>
                  <a:pt x="105" y="401"/>
                  <a:pt x="100" y="397"/>
                  <a:pt x="100" y="391"/>
                </a:cubicBezTo>
                <a:lnTo>
                  <a:pt x="100" y="155"/>
                </a:lnTo>
                <a:cubicBezTo>
                  <a:pt x="100" y="150"/>
                  <a:pt x="105" y="145"/>
                  <a:pt x="111" y="145"/>
                </a:cubicBezTo>
                <a:cubicBezTo>
                  <a:pt x="117" y="145"/>
                  <a:pt x="121" y="150"/>
                  <a:pt x="121" y="155"/>
                </a:cubicBezTo>
                <a:lnTo>
                  <a:pt x="122" y="380"/>
                </a:lnTo>
                <a:lnTo>
                  <a:pt x="152" y="380"/>
                </a:lnTo>
                <a:lnTo>
                  <a:pt x="152" y="331"/>
                </a:lnTo>
                <a:cubicBezTo>
                  <a:pt x="152" y="325"/>
                  <a:pt x="157" y="320"/>
                  <a:pt x="163" y="320"/>
                </a:cubicBezTo>
                <a:lnTo>
                  <a:pt x="183" y="320"/>
                </a:lnTo>
                <a:cubicBezTo>
                  <a:pt x="189" y="320"/>
                  <a:pt x="194" y="325"/>
                  <a:pt x="194" y="331"/>
                </a:cubicBezTo>
                <a:lnTo>
                  <a:pt x="194" y="380"/>
                </a:lnTo>
                <a:lnTo>
                  <a:pt x="224" y="380"/>
                </a:lnTo>
                <a:lnTo>
                  <a:pt x="224" y="256"/>
                </a:lnTo>
                <a:cubicBezTo>
                  <a:pt x="224" y="250"/>
                  <a:pt x="229" y="245"/>
                  <a:pt x="235" y="245"/>
                </a:cubicBezTo>
                <a:lnTo>
                  <a:pt x="255" y="245"/>
                </a:lnTo>
                <a:cubicBezTo>
                  <a:pt x="261" y="245"/>
                  <a:pt x="266" y="250"/>
                  <a:pt x="266" y="256"/>
                </a:cubicBezTo>
                <a:lnTo>
                  <a:pt x="266" y="380"/>
                </a:lnTo>
                <a:lnTo>
                  <a:pt x="296" y="380"/>
                </a:lnTo>
                <a:lnTo>
                  <a:pt x="296" y="292"/>
                </a:lnTo>
                <a:cubicBezTo>
                  <a:pt x="296" y="286"/>
                  <a:pt x="300" y="282"/>
                  <a:pt x="307" y="282"/>
                </a:cubicBezTo>
                <a:lnTo>
                  <a:pt x="327" y="282"/>
                </a:lnTo>
                <a:cubicBezTo>
                  <a:pt x="333" y="282"/>
                  <a:pt x="338" y="286"/>
                  <a:pt x="338" y="292"/>
                </a:cubicBezTo>
                <a:lnTo>
                  <a:pt x="338" y="380"/>
                </a:lnTo>
                <a:lnTo>
                  <a:pt x="368" y="380"/>
                </a:lnTo>
                <a:lnTo>
                  <a:pt x="368" y="231"/>
                </a:lnTo>
                <a:cubicBezTo>
                  <a:pt x="368" y="225"/>
                  <a:pt x="372" y="220"/>
                  <a:pt x="378" y="220"/>
                </a:cubicBezTo>
                <a:lnTo>
                  <a:pt x="399" y="220"/>
                </a:lnTo>
                <a:cubicBezTo>
                  <a:pt x="405" y="220"/>
                  <a:pt x="409" y="225"/>
                  <a:pt x="409" y="231"/>
                </a:cubicBezTo>
                <a:lnTo>
                  <a:pt x="409" y="380"/>
                </a:lnTo>
                <a:lnTo>
                  <a:pt x="434" y="38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600">
              <a:solidFill>
                <a:prstClr val="black"/>
              </a:solidFill>
            </a:endParaRPr>
          </a:p>
        </p:txBody>
      </p:sp>
      <p:sp>
        <p:nvSpPr>
          <p:cNvPr id="43" name="文本"/>
          <p:cNvSpPr/>
          <p:nvPr/>
        </p:nvSpPr>
        <p:spPr>
          <a:xfrm>
            <a:off x="1232160" y="4713073"/>
            <a:ext cx="1620000" cy="922020"/>
          </a:xfrm>
          <a:prstGeom prst="rect">
            <a:avLst/>
          </a:prstGeom>
          <a:noFill/>
        </p:spPr>
        <p:txBody>
          <a:bodyPr wrap="square" lIns="14400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</a:rPr>
              <a:t>将一个人的优势放大，而不是弥补个人缺点</a:t>
            </a:r>
            <a:endParaRPr lang="zh-CN" altLang="en-US" sz="1200" spc="150" dirty="0">
              <a:solidFill>
                <a:schemeClr val="accent3"/>
              </a:solidFill>
            </a:endParaRPr>
          </a:p>
        </p:txBody>
      </p:sp>
      <p:sp>
        <p:nvSpPr>
          <p:cNvPr id="51" name="文本"/>
          <p:cNvSpPr/>
          <p:nvPr/>
        </p:nvSpPr>
        <p:spPr>
          <a:xfrm>
            <a:off x="3259080" y="4713073"/>
            <a:ext cx="1620000" cy="922020"/>
          </a:xfrm>
          <a:prstGeom prst="rect">
            <a:avLst/>
          </a:prstGeom>
          <a:noFill/>
        </p:spPr>
        <p:txBody>
          <a:bodyPr wrap="square" lIns="14400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</a:rPr>
              <a:t>给员工制定清晰的目标，还要教授员工方法</a:t>
            </a:r>
            <a:endParaRPr lang="zh-CN" altLang="en-US" sz="1200" spc="150" dirty="0">
              <a:solidFill>
                <a:schemeClr val="accent3"/>
              </a:solidFill>
            </a:endParaRPr>
          </a:p>
        </p:txBody>
      </p:sp>
      <p:sp>
        <p:nvSpPr>
          <p:cNvPr id="53" name="文本"/>
          <p:cNvSpPr/>
          <p:nvPr/>
        </p:nvSpPr>
        <p:spPr>
          <a:xfrm>
            <a:off x="5286000" y="4713073"/>
            <a:ext cx="1620000" cy="922020"/>
          </a:xfrm>
          <a:prstGeom prst="rect">
            <a:avLst/>
          </a:prstGeom>
          <a:noFill/>
        </p:spPr>
        <p:txBody>
          <a:bodyPr wrap="square" lIns="14400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</a:rPr>
              <a:t>将核心精力放到事上，人的问题交给价值观去做</a:t>
            </a:r>
            <a:endParaRPr lang="zh-CN" altLang="en-US" sz="1200" spc="150" dirty="0">
              <a:solidFill>
                <a:schemeClr val="accent3"/>
              </a:solidFill>
            </a:endParaRPr>
          </a:p>
        </p:txBody>
      </p:sp>
      <p:sp>
        <p:nvSpPr>
          <p:cNvPr id="55" name="文本"/>
          <p:cNvSpPr/>
          <p:nvPr/>
        </p:nvSpPr>
        <p:spPr>
          <a:xfrm>
            <a:off x="7312920" y="4713073"/>
            <a:ext cx="1620000" cy="645160"/>
          </a:xfrm>
          <a:prstGeom prst="rect">
            <a:avLst/>
          </a:prstGeom>
          <a:noFill/>
        </p:spPr>
        <p:txBody>
          <a:bodyPr wrap="square" lIns="14400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</a:rPr>
              <a:t>自身管理要逆人性</a:t>
            </a:r>
            <a:endParaRPr lang="zh-CN" altLang="en-US" sz="1200" spc="150" dirty="0">
              <a:solidFill>
                <a:schemeClr val="accent3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</a:rPr>
              <a:t>团队</a:t>
            </a:r>
            <a:r>
              <a:rPr lang="zh-CN" altLang="en-US" sz="1200" spc="150" dirty="0">
                <a:solidFill>
                  <a:schemeClr val="accent3"/>
                </a:solidFill>
                <a:sym typeface="+mn-ea"/>
              </a:rPr>
              <a:t>管理</a:t>
            </a:r>
            <a:r>
              <a:rPr lang="zh-CN" altLang="en-US" sz="1200" spc="150" dirty="0">
                <a:solidFill>
                  <a:schemeClr val="accent3"/>
                </a:solidFill>
              </a:rPr>
              <a:t>要顺人性</a:t>
            </a:r>
            <a:endParaRPr lang="zh-CN" altLang="en-US" sz="1200" spc="150" dirty="0">
              <a:solidFill>
                <a:schemeClr val="accent3"/>
              </a:solidFill>
            </a:endParaRPr>
          </a:p>
        </p:txBody>
      </p:sp>
      <p:sp>
        <p:nvSpPr>
          <p:cNvPr id="57" name="文本"/>
          <p:cNvSpPr/>
          <p:nvPr/>
        </p:nvSpPr>
        <p:spPr>
          <a:xfrm>
            <a:off x="9339840" y="4713073"/>
            <a:ext cx="1620000" cy="922020"/>
          </a:xfrm>
          <a:prstGeom prst="rect">
            <a:avLst/>
          </a:prstGeom>
          <a:noFill/>
        </p:spPr>
        <p:txBody>
          <a:bodyPr wrap="square" lIns="14400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</a:rPr>
              <a:t>理论掌握的深度和正确实践的次数成正比</a:t>
            </a:r>
            <a:endParaRPr lang="zh-CN" altLang="en-US" sz="1200" spc="150" dirty="0">
              <a:solidFill>
                <a:schemeClr val="accent3"/>
              </a:solidFill>
            </a:endParaRPr>
          </a:p>
        </p:txBody>
      </p:sp>
      <p:sp>
        <p:nvSpPr>
          <p:cNvPr id="44" name="文本"/>
          <p:cNvSpPr/>
          <p:nvPr/>
        </p:nvSpPr>
        <p:spPr>
          <a:xfrm>
            <a:off x="890588" y="4262984"/>
            <a:ext cx="230314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spc="250" dirty="0">
                <a:solidFill>
                  <a:schemeClr val="accent1"/>
                </a:solidFill>
                <a:latin typeface="+mj-ea"/>
                <a:ea typeface="+mj-ea"/>
              </a:rPr>
              <a:t>用人原则：长板理论</a:t>
            </a:r>
            <a:endParaRPr lang="zh-CN" altLang="en-US" sz="16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2" name="文本"/>
          <p:cNvSpPr/>
          <p:nvPr/>
        </p:nvSpPr>
        <p:spPr>
          <a:xfrm>
            <a:off x="3388678" y="4262984"/>
            <a:ext cx="136080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spc="250" dirty="0">
                <a:solidFill>
                  <a:schemeClr val="accent2"/>
                </a:solidFill>
                <a:latin typeface="+mj-ea"/>
                <a:ea typeface="+mj-ea"/>
              </a:rPr>
              <a:t>目标和方法</a:t>
            </a:r>
            <a:endParaRPr lang="zh-CN" altLang="en-US" sz="16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54" name="文本"/>
          <p:cNvSpPr/>
          <p:nvPr/>
        </p:nvSpPr>
        <p:spPr>
          <a:xfrm>
            <a:off x="5062220" y="4262984"/>
            <a:ext cx="206756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spc="250" dirty="0">
                <a:solidFill>
                  <a:schemeClr val="accent1"/>
                </a:solidFill>
                <a:latin typeface="+mj-ea"/>
                <a:ea typeface="+mj-ea"/>
              </a:rPr>
              <a:t>目标一致：价值观</a:t>
            </a:r>
            <a:endParaRPr lang="zh-CN" altLang="en-US" sz="16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6" name="文本"/>
          <p:cNvSpPr/>
          <p:nvPr/>
        </p:nvSpPr>
        <p:spPr>
          <a:xfrm>
            <a:off x="7678103" y="4262984"/>
            <a:ext cx="88963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spc="250" dirty="0">
                <a:solidFill>
                  <a:schemeClr val="accent2"/>
                </a:solidFill>
                <a:latin typeface="+mj-ea"/>
                <a:ea typeface="+mj-ea"/>
              </a:rPr>
              <a:t>逆人性</a:t>
            </a:r>
            <a:endParaRPr lang="zh-CN" altLang="en-US" sz="1600" b="1" spc="25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58" name="文本"/>
          <p:cNvSpPr/>
          <p:nvPr/>
        </p:nvSpPr>
        <p:spPr>
          <a:xfrm>
            <a:off x="9587230" y="4262984"/>
            <a:ext cx="112522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spc="250" dirty="0">
                <a:solidFill>
                  <a:schemeClr val="accent1"/>
                </a:solidFill>
                <a:latin typeface="+mj-ea"/>
                <a:ea typeface="+mj-ea"/>
              </a:rPr>
              <a:t>知行合一</a:t>
            </a:r>
            <a:endParaRPr lang="zh-CN" altLang="en-US" sz="1600" b="1" spc="2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596000" y="185409"/>
            <a:ext cx="9000000" cy="429895"/>
          </a:xfrm>
        </p:spPr>
        <p:txBody>
          <a:bodyPr/>
          <a:lstStyle/>
          <a:p>
            <a:r>
              <a:rPr lang="zh-CN" altLang="en-US" dirty="0"/>
              <a:t>管理人的思维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596000" y="185409"/>
            <a:ext cx="9000000" cy="429895"/>
          </a:xfrm>
        </p:spPr>
        <p:txBody>
          <a:bodyPr/>
          <a:lstStyle/>
          <a:p>
            <a:r>
              <a:rPr lang="zh-CN" altLang="en-US"/>
              <a:t>来个案例，让大脑放松一下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61695" y="1038225"/>
            <a:ext cx="45402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创业：地铁站里自动售卖鲜榨果汁</a:t>
            </a:r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6420" y="1772920"/>
            <a:ext cx="5372735" cy="359346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900" y="1773555"/>
            <a:ext cx="5324475" cy="359283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2179320" y="5688965"/>
            <a:ext cx="16446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传统创业方式</a:t>
            </a:r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8151495" y="5688965"/>
            <a:ext cx="200342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互联网创业方式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"/>
          <p:cNvSpPr/>
          <p:nvPr/>
        </p:nvSpPr>
        <p:spPr>
          <a:xfrm>
            <a:off x="1885950" y="4311643"/>
            <a:ext cx="2419350" cy="933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" name="矩形"/>
          <p:cNvSpPr/>
          <p:nvPr/>
        </p:nvSpPr>
        <p:spPr>
          <a:xfrm>
            <a:off x="3886200" y="3533768"/>
            <a:ext cx="2419350" cy="9334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矩形"/>
          <p:cNvSpPr/>
          <p:nvPr/>
        </p:nvSpPr>
        <p:spPr>
          <a:xfrm>
            <a:off x="5886450" y="2755893"/>
            <a:ext cx="2419350" cy="9334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" name="矩形"/>
          <p:cNvSpPr/>
          <p:nvPr/>
        </p:nvSpPr>
        <p:spPr>
          <a:xfrm>
            <a:off x="7886700" y="1978018"/>
            <a:ext cx="2419350" cy="9334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" name="三角形"/>
          <p:cNvSpPr/>
          <p:nvPr/>
        </p:nvSpPr>
        <p:spPr>
          <a:xfrm flipH="1" flipV="1">
            <a:off x="3886200" y="4467217"/>
            <a:ext cx="419100" cy="777875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" name="三角形"/>
          <p:cNvSpPr/>
          <p:nvPr/>
        </p:nvSpPr>
        <p:spPr>
          <a:xfrm flipH="1" flipV="1">
            <a:off x="5886450" y="3689343"/>
            <a:ext cx="419100" cy="777875"/>
          </a:xfrm>
          <a:prstGeom prst="rtTriangl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9" name="三角形"/>
          <p:cNvSpPr/>
          <p:nvPr/>
        </p:nvSpPr>
        <p:spPr>
          <a:xfrm flipH="1" flipV="1">
            <a:off x="7886700" y="2911468"/>
            <a:ext cx="419100" cy="777875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0" name="形状"/>
          <p:cNvSpPr>
            <a:spLocks noChangeAspect="1"/>
          </p:cNvSpPr>
          <p:nvPr/>
        </p:nvSpPr>
        <p:spPr>
          <a:xfrm>
            <a:off x="2410691" y="3533768"/>
            <a:ext cx="990934" cy="612000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6"/>
                </a:solidFill>
              </a:rPr>
              <a:t>1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形状"/>
          <p:cNvSpPr>
            <a:spLocks noChangeAspect="1"/>
          </p:cNvSpPr>
          <p:nvPr/>
        </p:nvSpPr>
        <p:spPr>
          <a:xfrm>
            <a:off x="4410941" y="2755893"/>
            <a:ext cx="990934" cy="612000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6"/>
                </a:solidFill>
              </a:rPr>
              <a:t>2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6" name="形状"/>
          <p:cNvSpPr>
            <a:spLocks noChangeAspect="1"/>
          </p:cNvSpPr>
          <p:nvPr/>
        </p:nvSpPr>
        <p:spPr>
          <a:xfrm>
            <a:off x="6411191" y="1978018"/>
            <a:ext cx="990934" cy="612000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6"/>
                </a:solidFill>
              </a:rPr>
              <a:t>3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7" name="形状"/>
          <p:cNvSpPr>
            <a:spLocks noChangeAspect="1"/>
          </p:cNvSpPr>
          <p:nvPr/>
        </p:nvSpPr>
        <p:spPr>
          <a:xfrm>
            <a:off x="8411441" y="1200143"/>
            <a:ext cx="990934" cy="612000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6"/>
                </a:solidFill>
              </a:rPr>
              <a:t>4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文本"/>
          <p:cNvSpPr/>
          <p:nvPr/>
        </p:nvSpPr>
        <p:spPr>
          <a:xfrm>
            <a:off x="1925625" y="5409274"/>
            <a:ext cx="2340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</a:rPr>
              <a:t>拎一袋水果和一个榨汁机，站在地铁门口卖榨汁</a:t>
            </a:r>
            <a:endParaRPr lang="zh-CN" altLang="en-US" sz="12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15" name="文本"/>
          <p:cNvSpPr/>
          <p:nvPr/>
        </p:nvSpPr>
        <p:spPr>
          <a:xfrm>
            <a:off x="2290043" y="4609726"/>
            <a:ext cx="159639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1600" b="1" spc="250" dirty="0">
                <a:solidFill>
                  <a:schemeClr val="accent6"/>
                </a:solidFill>
                <a:latin typeface="+mj-ea"/>
                <a:ea typeface="+mj-ea"/>
              </a:rPr>
              <a:t>水果、榨汁机</a:t>
            </a:r>
            <a:endParaRPr lang="zh-CN" altLang="en-US" sz="1600" b="1" spc="25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sp>
        <p:nvSpPr>
          <p:cNvPr id="16" name="文本"/>
          <p:cNvSpPr/>
          <p:nvPr/>
        </p:nvSpPr>
        <p:spPr>
          <a:xfrm>
            <a:off x="4529053" y="3831216"/>
            <a:ext cx="136080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1600" b="1" spc="250" dirty="0">
                <a:solidFill>
                  <a:schemeClr val="accent6"/>
                </a:solidFill>
                <a:latin typeface="+mj-ea"/>
                <a:ea typeface="+mj-ea"/>
              </a:rPr>
              <a:t>售卖机外壳</a:t>
            </a:r>
            <a:endParaRPr lang="zh-CN" altLang="en-US" sz="1600" b="1" spc="25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sp>
        <p:nvSpPr>
          <p:cNvPr id="17" name="文本"/>
          <p:cNvSpPr/>
          <p:nvPr/>
        </p:nvSpPr>
        <p:spPr>
          <a:xfrm>
            <a:off x="6529303" y="3053341"/>
            <a:ext cx="112522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1600" b="1" spc="250" dirty="0">
                <a:solidFill>
                  <a:schemeClr val="accent6"/>
                </a:solidFill>
                <a:latin typeface="+mj-ea"/>
                <a:ea typeface="+mj-ea"/>
              </a:rPr>
              <a:t>开发模具</a:t>
            </a:r>
            <a:endParaRPr lang="zh-CN" altLang="en-US" sz="1600" b="1" spc="25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sp>
        <p:nvSpPr>
          <p:cNvPr id="18" name="文本"/>
          <p:cNvSpPr/>
          <p:nvPr/>
        </p:nvSpPr>
        <p:spPr>
          <a:xfrm>
            <a:off x="8298413" y="2276736"/>
            <a:ext cx="159639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1600" b="1" spc="250" dirty="0">
                <a:solidFill>
                  <a:schemeClr val="accent6"/>
                </a:solidFill>
                <a:latin typeface="+mj-ea"/>
                <a:ea typeface="+mj-ea"/>
                <a:sym typeface="+mn-ea"/>
              </a:rPr>
              <a:t>地铁运营商谈</a:t>
            </a:r>
            <a:endParaRPr lang="zh-CN" altLang="en-US" sz="1600" b="1" spc="25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sp>
        <p:nvSpPr>
          <p:cNvPr id="21" name="文本"/>
          <p:cNvSpPr/>
          <p:nvPr/>
        </p:nvSpPr>
        <p:spPr>
          <a:xfrm>
            <a:off x="4492697" y="4563163"/>
            <a:ext cx="2340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</a:rPr>
              <a:t>做一个售卖机的外壳，自己藏在里面。投币后人工模拟榨汁机过程。</a:t>
            </a:r>
            <a:endParaRPr lang="zh-CN" altLang="en-US" sz="12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2" name="文本"/>
          <p:cNvSpPr/>
          <p:nvPr/>
        </p:nvSpPr>
        <p:spPr>
          <a:xfrm>
            <a:off x="6492947" y="3773274"/>
            <a:ext cx="2340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</a:rPr>
              <a:t>开发模具，进一步验证售卖的效果</a:t>
            </a:r>
            <a:endParaRPr lang="zh-CN" altLang="en-US" sz="12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3" name="文本"/>
          <p:cNvSpPr/>
          <p:nvPr/>
        </p:nvSpPr>
        <p:spPr>
          <a:xfrm>
            <a:off x="8493197" y="2993558"/>
            <a:ext cx="2340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150" dirty="0">
                <a:solidFill>
                  <a:schemeClr val="accent3"/>
                </a:solidFill>
                <a:latin typeface="+mn-ea"/>
                <a:sym typeface="+mn-ea"/>
              </a:rPr>
              <a:t>和地铁运营商谈合作事宜</a:t>
            </a:r>
            <a:endParaRPr lang="zh-CN" altLang="en-US" sz="1200" spc="150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28" name="标题"/>
          <p:cNvSpPr>
            <a:spLocks noGrp="1"/>
          </p:cNvSpPr>
          <p:nvPr>
            <p:ph type="body" sz="quarter" idx="10"/>
          </p:nvPr>
        </p:nvSpPr>
        <p:spPr>
          <a:xfrm>
            <a:off x="1596000" y="185409"/>
            <a:ext cx="9000000" cy="429895"/>
          </a:xfrm>
        </p:spPr>
        <p:txBody>
          <a:bodyPr/>
          <a:lstStyle/>
          <a:p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精益创业：</a:t>
            </a:r>
            <a:r>
              <a:rPr lang="zh-CN" altLang="en-US"/>
              <a:t>最小成本试错法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61695" y="1200150"/>
            <a:ext cx="45402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创业：地铁站里自动售卖鲜榨果汁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theme/theme1.xml><?xml version="1.0" encoding="utf-8"?>
<a:theme xmlns:a="http://schemas.openxmlformats.org/drawingml/2006/main" name="Office 主题">
  <a:themeElements>
    <a:clrScheme name="（主题）蓝+浅蓝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462AE"/>
      </a:accent1>
      <a:accent2>
        <a:srgbClr val="08BBCE"/>
      </a:accent2>
      <a:accent3>
        <a:srgbClr val="0C0C0C"/>
      </a:accent3>
      <a:accent4>
        <a:srgbClr val="D70000"/>
      </a:accent4>
      <a:accent5>
        <a:srgbClr val="FFFFFF"/>
      </a:accent5>
      <a:accent6>
        <a:srgbClr val="FFFFFF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1441</Words>
  <Application>WPS 文字</Application>
  <PresentationFormat>宽屏</PresentationFormat>
  <Paragraphs>193</Paragraphs>
  <Slides>13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方正书宋_GBK</vt:lpstr>
      <vt:lpstr>Wingdings</vt:lpstr>
      <vt:lpstr>黑体</vt:lpstr>
      <vt:lpstr>汉仪中黑KW</vt:lpstr>
      <vt:lpstr>微软雅黑</vt:lpstr>
      <vt:lpstr>汉仪旗黑</vt:lpstr>
      <vt:lpstr>仿宋</vt:lpstr>
      <vt:lpstr>宋体</vt:lpstr>
      <vt:lpstr>Arial Unicode MS</vt:lpstr>
      <vt:lpstr>汉仪书宋二KW</vt:lpstr>
      <vt:lpstr>方正仿宋_GBK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  <Manager>格迪天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格迪天</dc:creator>
  <cp:lastModifiedBy>nuoxinkeji</cp:lastModifiedBy>
  <cp:revision>283</cp:revision>
  <dcterms:created xsi:type="dcterms:W3CDTF">2021-02-26T04:17:36Z</dcterms:created>
  <dcterms:modified xsi:type="dcterms:W3CDTF">2021-02-26T04:17:36Z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2052-3.1.1.4956</vt:lpwstr>
  </property>
</Properties>
</file>

<file path=docProps/thumbnail.jpeg>
</file>